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50" d="100"/>
          <a:sy n="150" d="100"/>
        </p:scale>
        <p:origin x="432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ab4aae467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g23ab4aae467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3f2e0dee0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3f2e0dee0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3e735aebe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3e735aebe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3f2e0dee0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3f2e0dee0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3f2e0dee0e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3f2e0dee0e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437eee50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437eee50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3f2e0dee0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3f2e0dee0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08f6c8e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408f6c8e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37c19f82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37c19f82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432c46540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432c46540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432c4654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432c4654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21764e5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2421764e5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3f2e0dee0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3f2e0dee0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3f2e0dee0e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3f2e0dee0e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ab4aae467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g23ab4aae467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21764e59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2421764e59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ab4aae467_2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" name="Google Shape;218;g23ab4aae467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3d1941cd6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3d1941cd6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3f2e0dee0e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3f2e0dee0e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3f803ce3d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3f803ce3d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3ab4aae467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g23ab4aae467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749400"/>
            <a:ext cx="5216101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448225" y="4368100"/>
            <a:ext cx="1177000" cy="11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54825" y="3090900"/>
            <a:ext cx="257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</a:pPr>
            <a:r>
              <a:rPr lang="en-GB" sz="1600" b="1">
                <a:latin typeface="Century Gothic"/>
                <a:ea typeface="Century Gothic"/>
                <a:cs typeface="Century Gothic"/>
                <a:sym typeface="Century Gothic"/>
              </a:rPr>
              <a:t>Databenders</a:t>
            </a:r>
            <a:r>
              <a:rPr lang="en-GB" sz="1600">
                <a:latin typeface="Century Gothic"/>
                <a:ea typeface="Century Gothic"/>
                <a:cs typeface="Century Gothic"/>
                <a:sym typeface="Century Gothic"/>
              </a:rPr>
              <a:t> w składzie: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 rotWithShape="1">
          <a:blip r:embed="rId4">
            <a:alphaModFix/>
          </a:blip>
          <a:srcRect r="7379" b="5675"/>
          <a:stretch/>
        </p:blipFill>
        <p:spPr>
          <a:xfrm rot="10800000" flipH="1">
            <a:off x="0" y="-56250"/>
            <a:ext cx="9144000" cy="13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>
            <a:off x="155850" y="0"/>
            <a:ext cx="8336700" cy="14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Zostań </a:t>
            </a:r>
            <a:r>
              <a:rPr lang="en-GB" sz="4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Junior Pokémon trainerem</a:t>
            </a:r>
            <a:r>
              <a:rPr lang="en-GB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 </a:t>
            </a:r>
            <a:r>
              <a:rPr lang="en-GB" sz="4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 minut</a:t>
            </a:r>
            <a:r>
              <a:rPr lang="en-GB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844200" y="3398688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Joanna „Jigglypuff” Król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975" y="3844175"/>
            <a:ext cx="1700925" cy="17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47450" y="3437463"/>
            <a:ext cx="1974125" cy="19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753801" y="3302163"/>
            <a:ext cx="1787026" cy="200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9575" y="4368100"/>
            <a:ext cx="1008576" cy="100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1324900" y="3744888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Marta „Togetic” Jakubik</a:t>
            </a:r>
            <a:endParaRPr/>
          </a:p>
        </p:txBody>
      </p:sp>
      <p:sp>
        <p:nvSpPr>
          <p:cNvPr id="140" name="Google Shape;140;p25"/>
          <p:cNvSpPr txBox="1"/>
          <p:nvPr/>
        </p:nvSpPr>
        <p:spPr>
          <a:xfrm>
            <a:off x="1915600" y="409110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Joanna „Sliggoo” Reszka</a:t>
            </a:r>
            <a:endParaRPr/>
          </a:p>
        </p:txBody>
      </p:sp>
      <p:sp>
        <p:nvSpPr>
          <p:cNvPr id="141" name="Google Shape;141;p25"/>
          <p:cNvSpPr txBox="1"/>
          <p:nvPr/>
        </p:nvSpPr>
        <p:spPr>
          <a:xfrm>
            <a:off x="2334525" y="4437288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Oleg „Snorlax” Lomonos</a:t>
            </a:r>
            <a:endParaRPr/>
          </a:p>
        </p:txBody>
      </p:sp>
      <p:sp>
        <p:nvSpPr>
          <p:cNvPr id="142" name="Google Shape;142;p25"/>
          <p:cNvSpPr txBox="1"/>
          <p:nvPr/>
        </p:nvSpPr>
        <p:spPr>
          <a:xfrm>
            <a:off x="2625225" y="4783488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Radek „Magikarp” Brzana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75" y="1334675"/>
            <a:ext cx="7466899" cy="33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/>
          <p:nvPr/>
        </p:nvSpPr>
        <p:spPr>
          <a:xfrm>
            <a:off x="7053350" y="612350"/>
            <a:ext cx="1112100" cy="7284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4"/>
          <p:cNvSpPr/>
          <p:nvPr/>
        </p:nvSpPr>
        <p:spPr>
          <a:xfrm>
            <a:off x="8227175" y="1783550"/>
            <a:ext cx="862200" cy="866400"/>
          </a:xfrm>
          <a:prstGeom prst="ellipse">
            <a:avLst/>
          </a:prstGeom>
          <a:noFill/>
          <a:ln w="9525" cap="flat" cmpd="sng">
            <a:solidFill>
              <a:srgbClr val="C3A5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4"/>
          <p:cNvSpPr/>
          <p:nvPr/>
        </p:nvSpPr>
        <p:spPr>
          <a:xfrm>
            <a:off x="3034800" y="667337"/>
            <a:ext cx="1057500" cy="612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0071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4"/>
          <p:cNvSpPr/>
          <p:nvPr/>
        </p:nvSpPr>
        <p:spPr>
          <a:xfrm>
            <a:off x="4146750" y="654975"/>
            <a:ext cx="862200" cy="86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24B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4"/>
          <p:cNvSpPr/>
          <p:nvPr/>
        </p:nvSpPr>
        <p:spPr>
          <a:xfrm>
            <a:off x="84325" y="1674450"/>
            <a:ext cx="862200" cy="86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AB85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4"/>
          <p:cNvSpPr/>
          <p:nvPr/>
        </p:nvSpPr>
        <p:spPr>
          <a:xfrm>
            <a:off x="84325" y="702825"/>
            <a:ext cx="862200" cy="86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4482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12300"/>
          </a:xfrm>
          <a:prstGeom prst="rect">
            <a:avLst/>
          </a:prstGeom>
          <a:solidFill>
            <a:srgbClr val="F0795F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727"/>
              <a:buFont typeface="Calibri"/>
              <a:buNone/>
            </a:pPr>
            <a:r>
              <a:rPr lang="en-GB" sz="2420">
                <a:latin typeface="Century Gothic"/>
                <a:ea typeface="Century Gothic"/>
                <a:cs typeface="Century Gothic"/>
                <a:sym typeface="Century Gothic"/>
              </a:rPr>
              <a:t>Które Pokémony mają najwyższe Base total i najszybciej atakują?</a:t>
            </a:r>
            <a:endParaRPr sz="242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 rotWithShape="1">
          <a:blip r:embed="rId4">
            <a:alphaModFix/>
          </a:blip>
          <a:srcRect l="316240" t="-389919" r="-316240" b="389919"/>
          <a:stretch/>
        </p:blipFill>
        <p:spPr>
          <a:xfrm>
            <a:off x="2710900" y="612353"/>
            <a:ext cx="828001" cy="82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3300" y="657075"/>
            <a:ext cx="862200" cy="8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4"/>
          <p:cNvSpPr txBox="1"/>
          <p:nvPr/>
        </p:nvSpPr>
        <p:spPr>
          <a:xfrm>
            <a:off x="1117900" y="4561800"/>
            <a:ext cx="4269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Najwyższe </a:t>
            </a:r>
            <a:r>
              <a:rPr lang="en-GB" sz="1200" b="1">
                <a:latin typeface="Century Gothic"/>
                <a:ea typeface="Century Gothic"/>
                <a:cs typeface="Century Gothic"/>
                <a:sym typeface="Century Gothic"/>
              </a:rPr>
              <a:t>Base Total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GB" sz="1200" b="1">
                <a:solidFill>
                  <a:srgbClr val="CC412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Dragon, Steel </a:t>
            </a:r>
            <a:endParaRPr sz="1200" b="1">
              <a:solidFill>
                <a:srgbClr val="CC412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Najniższe </a:t>
            </a:r>
            <a:r>
              <a:rPr lang="en-GB" sz="1200" b="1">
                <a:latin typeface="Century Gothic"/>
                <a:ea typeface="Century Gothic"/>
                <a:cs typeface="Century Gothic"/>
                <a:sym typeface="Century Gothic"/>
              </a:rPr>
              <a:t>Base Total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GB" sz="1200" b="1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Bug, Poison, Grass</a:t>
            </a:r>
            <a:endParaRPr sz="1200" b="1">
              <a:solidFill>
                <a:srgbClr val="6AA8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4855900" y="4561800"/>
            <a:ext cx="3310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entury Gothic"/>
                <a:ea typeface="Century Gothic"/>
                <a:cs typeface="Century Gothic"/>
                <a:sym typeface="Century Gothic"/>
              </a:rPr>
              <a:t>Najszybszy atak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GB" sz="1200" b="1">
                <a:solidFill>
                  <a:srgbClr val="CC412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Electric, Flying</a:t>
            </a:r>
            <a:endParaRPr sz="1200" b="1">
              <a:solidFill>
                <a:srgbClr val="CC412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entury Gothic"/>
                <a:ea typeface="Century Gothic"/>
                <a:cs typeface="Century Gothic"/>
                <a:sym typeface="Century Gothic"/>
              </a:rPr>
              <a:t>Najwolniejszy atak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GB" sz="1200" b="1">
                <a:solidFill>
                  <a:srgbClr val="93C47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Rock, Ground, Grass</a:t>
            </a:r>
            <a:endParaRPr sz="1200" b="1">
              <a:solidFill>
                <a:srgbClr val="93C47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4275" y="1802750"/>
            <a:ext cx="828001" cy="82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425" y="765373"/>
            <a:ext cx="756000" cy="7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62275" y="747375"/>
            <a:ext cx="791999" cy="79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26" y="1693650"/>
            <a:ext cx="828001" cy="82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34"/>
          <p:cNvCxnSpPr/>
          <p:nvPr/>
        </p:nvCxnSpPr>
        <p:spPr>
          <a:xfrm rot="-5400000" flipH="1">
            <a:off x="903925" y="1150725"/>
            <a:ext cx="495900" cy="410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4825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4"/>
          <p:cNvCxnSpPr/>
          <p:nvPr/>
        </p:nvCxnSpPr>
        <p:spPr>
          <a:xfrm>
            <a:off x="1364050" y="1549125"/>
            <a:ext cx="1898700" cy="75300"/>
          </a:xfrm>
          <a:prstGeom prst="bentConnector3">
            <a:avLst>
              <a:gd name="adj1" fmla="val 99641"/>
            </a:avLst>
          </a:prstGeom>
          <a:noFill/>
          <a:ln w="9525" cap="flat" cmpd="sng">
            <a:solidFill>
              <a:srgbClr val="44825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34"/>
          <p:cNvCxnSpPr/>
          <p:nvPr/>
        </p:nvCxnSpPr>
        <p:spPr>
          <a:xfrm rot="10800000" flipH="1">
            <a:off x="856825" y="1610750"/>
            <a:ext cx="1652100" cy="192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AB85A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34"/>
          <p:cNvCxnSpPr/>
          <p:nvPr/>
        </p:nvCxnSpPr>
        <p:spPr>
          <a:xfrm rot="10800000" flipH="1">
            <a:off x="3653475" y="1521350"/>
            <a:ext cx="918600" cy="144300"/>
          </a:xfrm>
          <a:prstGeom prst="bentConnector3">
            <a:avLst>
              <a:gd name="adj1" fmla="val 99992"/>
            </a:avLst>
          </a:prstGeom>
          <a:noFill/>
          <a:ln w="9525" cap="flat" cmpd="sng">
            <a:solidFill>
              <a:srgbClr val="D24B3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86" name="Google Shape;286;p34"/>
          <p:cNvSpPr/>
          <p:nvPr/>
        </p:nvSpPr>
        <p:spPr>
          <a:xfrm>
            <a:off x="8209175" y="710175"/>
            <a:ext cx="862200" cy="866400"/>
          </a:xfrm>
          <a:prstGeom prst="ellipse">
            <a:avLst/>
          </a:prstGeom>
          <a:noFill/>
          <a:ln w="9525" cap="flat" cmpd="sng">
            <a:solidFill>
              <a:srgbClr val="F1AA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p34"/>
          <p:cNvCxnSpPr>
            <a:endCxn id="286" idx="3"/>
          </p:cNvCxnSpPr>
          <p:nvPr/>
        </p:nvCxnSpPr>
        <p:spPr>
          <a:xfrm rot="10800000" flipH="1">
            <a:off x="6018241" y="1449694"/>
            <a:ext cx="2317200" cy="154200"/>
          </a:xfrm>
          <a:prstGeom prst="bentConnector2">
            <a:avLst/>
          </a:prstGeom>
          <a:noFill/>
          <a:ln w="9525" cap="flat" cmpd="sng">
            <a:solidFill>
              <a:srgbClr val="F1AA7B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88" name="Google Shape;288;p34"/>
          <p:cNvPicPr preferRelativeResize="0"/>
          <p:nvPr/>
        </p:nvPicPr>
        <p:blipFill rotWithShape="1">
          <a:blip r:embed="rId9">
            <a:alphaModFix/>
          </a:blip>
          <a:srcRect t="25794" b="21390"/>
          <a:stretch/>
        </p:blipFill>
        <p:spPr>
          <a:xfrm>
            <a:off x="3094075" y="761450"/>
            <a:ext cx="938950" cy="49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34"/>
          <p:cNvCxnSpPr/>
          <p:nvPr/>
        </p:nvCxnSpPr>
        <p:spPr>
          <a:xfrm rot="10800000" flipH="1">
            <a:off x="3427275" y="1227125"/>
            <a:ext cx="425100" cy="383700"/>
          </a:xfrm>
          <a:prstGeom prst="bentConnector3">
            <a:avLst>
              <a:gd name="adj1" fmla="val 99976"/>
            </a:avLst>
          </a:prstGeom>
          <a:noFill/>
          <a:ln w="9525" cap="flat" cmpd="sng">
            <a:solidFill>
              <a:srgbClr val="0071BB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90" name="Google Shape;290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22826" y="616997"/>
            <a:ext cx="828000" cy="82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34"/>
          <p:cNvCxnSpPr>
            <a:endCxn id="267" idx="4"/>
          </p:cNvCxnSpPr>
          <p:nvPr/>
        </p:nvCxnSpPr>
        <p:spPr>
          <a:xfrm rot="-5400000">
            <a:off x="7223750" y="1451300"/>
            <a:ext cx="496200" cy="275100"/>
          </a:xfrm>
          <a:prstGeom prst="bentConnector3">
            <a:avLst>
              <a:gd name="adj1" fmla="val 27615"/>
            </a:avLst>
          </a:prstGeom>
          <a:noFill/>
          <a:ln w="9525" cap="flat" cmpd="sng">
            <a:solidFill>
              <a:srgbClr val="C0C0C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34"/>
          <p:cNvCxnSpPr/>
          <p:nvPr/>
        </p:nvCxnSpPr>
        <p:spPr>
          <a:xfrm rot="10800000" flipH="1">
            <a:off x="5284875" y="1699900"/>
            <a:ext cx="2042700" cy="18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0C0C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34"/>
          <p:cNvCxnSpPr/>
          <p:nvPr/>
        </p:nvCxnSpPr>
        <p:spPr>
          <a:xfrm rot="10800000" flipH="1">
            <a:off x="7348175" y="1926050"/>
            <a:ext cx="966300" cy="41100"/>
          </a:xfrm>
          <a:prstGeom prst="bentConnector3">
            <a:avLst>
              <a:gd name="adj1" fmla="val 701"/>
            </a:avLst>
          </a:prstGeom>
          <a:noFill/>
          <a:ln w="9525" cap="flat" cmpd="sng">
            <a:solidFill>
              <a:srgbClr val="C3A58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34"/>
          <p:cNvCxnSpPr/>
          <p:nvPr/>
        </p:nvCxnSpPr>
        <p:spPr>
          <a:xfrm rot="10800000" flipH="1">
            <a:off x="6319925" y="1925975"/>
            <a:ext cx="1048800" cy="68700"/>
          </a:xfrm>
          <a:prstGeom prst="bentConnector3">
            <a:avLst>
              <a:gd name="adj1" fmla="val 22221"/>
            </a:avLst>
          </a:prstGeom>
          <a:noFill/>
          <a:ln w="9525" cap="flat" cmpd="sng">
            <a:solidFill>
              <a:srgbClr val="C3A58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163" y="1619575"/>
            <a:ext cx="7399350" cy="33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5"/>
          <p:cNvSpPr/>
          <p:nvPr/>
        </p:nvSpPr>
        <p:spPr>
          <a:xfrm>
            <a:off x="3982113" y="699700"/>
            <a:ext cx="862200" cy="86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5480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5"/>
          <p:cNvSpPr/>
          <p:nvPr/>
        </p:nvSpPr>
        <p:spPr>
          <a:xfrm>
            <a:off x="1892838" y="719450"/>
            <a:ext cx="862200" cy="86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F5C9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83900" cy="595200"/>
          </a:xfrm>
          <a:prstGeom prst="rect">
            <a:avLst/>
          </a:prstGeom>
          <a:solidFill>
            <a:srgbClr val="F0795F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-GB" sz="2800">
                <a:latin typeface="Century Gothic"/>
                <a:ea typeface="Century Gothic"/>
                <a:cs typeface="Century Gothic"/>
                <a:sym typeface="Century Gothic"/>
              </a:rPr>
              <a:t>Które Pokémony mają najsilniejszy atak?</a:t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3" name="Google Shape;3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9001" y="742438"/>
            <a:ext cx="728450" cy="72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4825" y="719453"/>
            <a:ext cx="862201" cy="862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5"/>
          <p:cNvSpPr txBox="1"/>
          <p:nvPr/>
        </p:nvSpPr>
        <p:spPr>
          <a:xfrm>
            <a:off x="47388" y="2223125"/>
            <a:ext cx="18507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Najsilniejszy </a:t>
            </a:r>
            <a:r>
              <a:rPr lang="en-GB" sz="1200" b="1">
                <a:latin typeface="Century Gothic"/>
                <a:ea typeface="Century Gothic"/>
                <a:cs typeface="Century Gothic"/>
                <a:sym typeface="Century Gothic"/>
              </a:rPr>
              <a:t>Atak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GB" sz="1200" b="1">
                <a:solidFill>
                  <a:srgbClr val="CC412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Dragon, Fighting</a:t>
            </a:r>
            <a:endParaRPr sz="1200" b="1">
              <a:solidFill>
                <a:srgbClr val="CC412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Najsłabszy </a:t>
            </a:r>
            <a:r>
              <a:rPr lang="en-GB" sz="1200" b="1">
                <a:latin typeface="Century Gothic"/>
                <a:ea typeface="Century Gothic"/>
                <a:cs typeface="Century Gothic"/>
                <a:sym typeface="Century Gothic"/>
              </a:rPr>
              <a:t>Atak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b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GB" sz="1200" b="1">
                <a:solidFill>
                  <a:srgbClr val="93C47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Fairy</a:t>
            </a:r>
            <a:endParaRPr sz="1200" b="1">
              <a:solidFill>
                <a:srgbClr val="93C47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47388" y="3123175"/>
            <a:ext cx="17412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Najsilniejszy </a:t>
            </a:r>
            <a:r>
              <a:rPr lang="en-GB" sz="1200" b="1">
                <a:latin typeface="Century Gothic"/>
                <a:ea typeface="Century Gothic"/>
                <a:cs typeface="Century Gothic"/>
                <a:sym typeface="Century Gothic"/>
              </a:rPr>
              <a:t>Atak Sp.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GB" sz="1200" b="1">
                <a:solidFill>
                  <a:srgbClr val="CC412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Dragon, Psychic</a:t>
            </a:r>
            <a:endParaRPr sz="1200" b="1">
              <a:solidFill>
                <a:srgbClr val="CC412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Najsłabszy </a:t>
            </a:r>
            <a:r>
              <a:rPr lang="en-GB" sz="1200" b="1">
                <a:latin typeface="Century Gothic"/>
                <a:ea typeface="Century Gothic"/>
                <a:cs typeface="Century Gothic"/>
                <a:sym typeface="Century Gothic"/>
              </a:rPr>
              <a:t>Atak Sp.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GB" sz="1200" b="1">
                <a:solidFill>
                  <a:srgbClr val="93C47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Bug</a:t>
            </a:r>
            <a:endParaRPr sz="1200" b="1">
              <a:solidFill>
                <a:srgbClr val="93C47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7" name="Google Shape;307;p35"/>
          <p:cNvSpPr/>
          <p:nvPr/>
        </p:nvSpPr>
        <p:spPr>
          <a:xfrm>
            <a:off x="7678038" y="966112"/>
            <a:ext cx="1057500" cy="612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0071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" name="Google Shape;308;p35"/>
          <p:cNvPicPr preferRelativeResize="0"/>
          <p:nvPr/>
        </p:nvPicPr>
        <p:blipFill rotWithShape="1">
          <a:blip r:embed="rId6">
            <a:alphaModFix/>
          </a:blip>
          <a:srcRect t="25794" b="21390"/>
          <a:stretch/>
        </p:blipFill>
        <p:spPr>
          <a:xfrm>
            <a:off x="7737313" y="1060225"/>
            <a:ext cx="938950" cy="4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/>
          <p:nvPr/>
        </p:nvSpPr>
        <p:spPr>
          <a:xfrm>
            <a:off x="5005738" y="712100"/>
            <a:ext cx="862200" cy="86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4482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8837" y="774648"/>
            <a:ext cx="756000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5"/>
          <p:cNvSpPr/>
          <p:nvPr/>
        </p:nvSpPr>
        <p:spPr>
          <a:xfrm>
            <a:off x="5965850" y="686525"/>
            <a:ext cx="862200" cy="86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AB85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" name="Google Shape;31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65851" y="686525"/>
            <a:ext cx="828001" cy="82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5"/>
          <p:cNvCxnSpPr/>
          <p:nvPr/>
        </p:nvCxnSpPr>
        <p:spPr>
          <a:xfrm rot="10800000" flipH="1">
            <a:off x="7545488" y="1578500"/>
            <a:ext cx="670800" cy="519000"/>
          </a:xfrm>
          <a:prstGeom prst="bentConnector3">
            <a:avLst>
              <a:gd name="adj1" fmla="val 98099"/>
            </a:avLst>
          </a:prstGeom>
          <a:noFill/>
          <a:ln w="9525" cap="flat" cmpd="sng">
            <a:solidFill>
              <a:srgbClr val="0071BB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14" name="Google Shape;314;p35"/>
          <p:cNvSpPr/>
          <p:nvPr/>
        </p:nvSpPr>
        <p:spPr>
          <a:xfrm>
            <a:off x="2938713" y="699688"/>
            <a:ext cx="862200" cy="86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D24B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58463" y="743412"/>
            <a:ext cx="862200" cy="86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35"/>
          <p:cNvCxnSpPr/>
          <p:nvPr/>
        </p:nvCxnSpPr>
        <p:spPr>
          <a:xfrm rot="-5400000">
            <a:off x="6040050" y="1668275"/>
            <a:ext cx="373200" cy="1425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AB85A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5"/>
          <p:cNvCxnSpPr/>
          <p:nvPr/>
        </p:nvCxnSpPr>
        <p:spPr>
          <a:xfrm rot="5400000" flipH="1">
            <a:off x="5450475" y="1584500"/>
            <a:ext cx="519000" cy="507000"/>
          </a:xfrm>
          <a:prstGeom prst="bentConnector3">
            <a:avLst>
              <a:gd name="adj1" fmla="val 22452"/>
            </a:avLst>
          </a:prstGeom>
          <a:noFill/>
          <a:ln w="9525" cap="flat" cmpd="sng">
            <a:solidFill>
              <a:srgbClr val="38835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5"/>
          <p:cNvCxnSpPr/>
          <p:nvPr/>
        </p:nvCxnSpPr>
        <p:spPr>
          <a:xfrm rot="10800000">
            <a:off x="5977075" y="2008450"/>
            <a:ext cx="1192800" cy="822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38835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5"/>
          <p:cNvCxnSpPr/>
          <p:nvPr/>
        </p:nvCxnSpPr>
        <p:spPr>
          <a:xfrm rot="10800000" flipH="1">
            <a:off x="2488200" y="1578575"/>
            <a:ext cx="1948500" cy="327000"/>
          </a:xfrm>
          <a:prstGeom prst="bentConnector3">
            <a:avLst>
              <a:gd name="adj1" fmla="val 99908"/>
            </a:avLst>
          </a:prstGeom>
          <a:noFill/>
          <a:ln w="9525" cap="flat" cmpd="sng">
            <a:solidFill>
              <a:srgbClr val="54809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5"/>
          <p:cNvCxnSpPr/>
          <p:nvPr/>
        </p:nvCxnSpPr>
        <p:spPr>
          <a:xfrm rot="10800000">
            <a:off x="4436700" y="1905575"/>
            <a:ext cx="395700" cy="5700"/>
          </a:xfrm>
          <a:prstGeom prst="bentConnector3">
            <a:avLst>
              <a:gd name="adj1" fmla="val 43290"/>
            </a:avLst>
          </a:prstGeom>
          <a:noFill/>
          <a:ln w="9525" cap="flat" cmpd="sng">
            <a:solidFill>
              <a:srgbClr val="54809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5"/>
          <p:cNvCxnSpPr/>
          <p:nvPr/>
        </p:nvCxnSpPr>
        <p:spPr>
          <a:xfrm rot="-5400000">
            <a:off x="3085600" y="1625550"/>
            <a:ext cx="368100" cy="274200"/>
          </a:xfrm>
          <a:prstGeom prst="bentConnector3">
            <a:avLst>
              <a:gd name="adj1" fmla="val -3722"/>
            </a:avLst>
          </a:prstGeom>
          <a:noFill/>
          <a:ln w="9525" cap="flat" cmpd="sng">
            <a:solidFill>
              <a:srgbClr val="D24B34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35"/>
          <p:cNvCxnSpPr/>
          <p:nvPr/>
        </p:nvCxnSpPr>
        <p:spPr>
          <a:xfrm rot="5400000" flipH="1">
            <a:off x="2281150" y="1616250"/>
            <a:ext cx="367800" cy="293100"/>
          </a:xfrm>
          <a:prstGeom prst="bentConnector3">
            <a:avLst>
              <a:gd name="adj1" fmla="val 24225"/>
            </a:avLst>
          </a:prstGeom>
          <a:noFill/>
          <a:ln w="9525" cap="flat" cmpd="sng">
            <a:solidFill>
              <a:srgbClr val="F5C938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 rot="10800000">
            <a:off x="2625388" y="1857500"/>
            <a:ext cx="1555200" cy="128400"/>
          </a:xfrm>
          <a:prstGeom prst="bentConnector3">
            <a:avLst>
              <a:gd name="adj1" fmla="val 1718"/>
            </a:avLst>
          </a:prstGeom>
          <a:noFill/>
          <a:ln w="9525" cap="flat" cmpd="sng">
            <a:solidFill>
              <a:srgbClr val="F5C938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700" y="677850"/>
            <a:ext cx="8216174" cy="373066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6"/>
          <p:cNvSpPr/>
          <p:nvPr/>
        </p:nvSpPr>
        <p:spPr>
          <a:xfrm>
            <a:off x="7720025" y="959051"/>
            <a:ext cx="872400" cy="872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A035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83900" cy="584700"/>
          </a:xfrm>
          <a:prstGeom prst="rect">
            <a:avLst/>
          </a:prstGeom>
          <a:solidFill>
            <a:srgbClr val="F0795F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-GB" sz="2800">
                <a:latin typeface="Century Gothic"/>
                <a:ea typeface="Century Gothic"/>
                <a:cs typeface="Century Gothic"/>
                <a:sym typeface="Century Gothic"/>
              </a:rPr>
              <a:t>Które Pokémony mają najmocniejszą obronę?</a:t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31" name="Google Shape;331;p36"/>
          <p:cNvCxnSpPr>
            <a:stCxn id="329" idx="2"/>
          </p:cNvCxnSpPr>
          <p:nvPr/>
        </p:nvCxnSpPr>
        <p:spPr>
          <a:xfrm rot="10800000">
            <a:off x="7354325" y="1016951"/>
            <a:ext cx="365700" cy="378300"/>
          </a:xfrm>
          <a:prstGeom prst="bentConnector2">
            <a:avLst/>
          </a:prstGeom>
          <a:noFill/>
          <a:ln w="9525" cap="flat" cmpd="sng">
            <a:solidFill>
              <a:srgbClr val="A0352D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32" name="Google Shape;332;p36"/>
          <p:cNvSpPr/>
          <p:nvPr/>
        </p:nvSpPr>
        <p:spPr>
          <a:xfrm>
            <a:off x="134575" y="613850"/>
            <a:ext cx="941700" cy="912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B0B7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3" name="Google Shape;33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425" y="606812"/>
            <a:ext cx="864000" cy="8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6"/>
          <p:cNvSpPr txBox="1"/>
          <p:nvPr/>
        </p:nvSpPr>
        <p:spPr>
          <a:xfrm>
            <a:off x="1247725" y="4463050"/>
            <a:ext cx="44103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Najmocniejsza </a:t>
            </a:r>
            <a:r>
              <a:rPr lang="en-GB" sz="1200" b="1">
                <a:latin typeface="Century Gothic"/>
                <a:ea typeface="Century Gothic"/>
                <a:cs typeface="Century Gothic"/>
                <a:sym typeface="Century Gothic"/>
              </a:rPr>
              <a:t>Obrona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GB" sz="1200" b="1">
                <a:solidFill>
                  <a:srgbClr val="CC412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Steel, Rock</a:t>
            </a:r>
            <a:endParaRPr sz="1200" b="1">
              <a:solidFill>
                <a:srgbClr val="CC412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Najsłabsza </a:t>
            </a:r>
            <a:r>
              <a:rPr lang="en-GB" sz="1200" b="1">
                <a:latin typeface="Century Gothic"/>
                <a:ea typeface="Century Gothic"/>
                <a:cs typeface="Century Gothic"/>
                <a:sym typeface="Century Gothic"/>
              </a:rPr>
              <a:t>Obrona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GB" sz="1200" b="1">
                <a:solidFill>
                  <a:srgbClr val="93C47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Bug, Electric, Normal</a:t>
            </a:r>
            <a:endParaRPr sz="1200" b="1">
              <a:solidFill>
                <a:srgbClr val="93C47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5023700" y="4463050"/>
            <a:ext cx="4011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Najmocniejsza </a:t>
            </a:r>
            <a:r>
              <a:rPr lang="en-GB" sz="1200" b="1">
                <a:latin typeface="Century Gothic"/>
                <a:ea typeface="Century Gothic"/>
                <a:cs typeface="Century Gothic"/>
                <a:sym typeface="Century Gothic"/>
              </a:rPr>
              <a:t>Obrona Sp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GB" sz="1200" b="1">
                <a:solidFill>
                  <a:srgbClr val="CC412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Dragon, Steel, Psychic</a:t>
            </a:r>
            <a:endParaRPr sz="1200" b="1">
              <a:solidFill>
                <a:srgbClr val="CC412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Najsłabsza </a:t>
            </a:r>
            <a:r>
              <a:rPr lang="en-GB" sz="1200" b="1">
                <a:latin typeface="Century Gothic"/>
                <a:ea typeface="Century Gothic"/>
                <a:cs typeface="Century Gothic"/>
                <a:sym typeface="Century Gothic"/>
              </a:rPr>
              <a:t>Obrona Sp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GB" sz="1200" b="1">
                <a:solidFill>
                  <a:srgbClr val="93C47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Bug, Normal, Dark</a:t>
            </a:r>
            <a:endParaRPr sz="1200" b="1">
              <a:solidFill>
                <a:srgbClr val="93C47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6" name="Google Shape;33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8863" y="957012"/>
            <a:ext cx="814600" cy="81457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6"/>
          <p:cNvSpPr/>
          <p:nvPr/>
        </p:nvSpPr>
        <p:spPr>
          <a:xfrm>
            <a:off x="5658025" y="899513"/>
            <a:ext cx="941700" cy="912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8BC4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8" name="Google Shape;33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4875" y="941525"/>
            <a:ext cx="828001" cy="82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6"/>
          <p:cNvSpPr/>
          <p:nvPr/>
        </p:nvSpPr>
        <p:spPr>
          <a:xfrm>
            <a:off x="3500900" y="914438"/>
            <a:ext cx="872400" cy="872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A035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0" name="Google Shape;34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9800" y="927637"/>
            <a:ext cx="814600" cy="81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36"/>
          <p:cNvCxnSpPr/>
          <p:nvPr/>
        </p:nvCxnSpPr>
        <p:spPr>
          <a:xfrm rot="5400000">
            <a:off x="8561550" y="1067325"/>
            <a:ext cx="358800" cy="297300"/>
          </a:xfrm>
          <a:prstGeom prst="bentConnector3">
            <a:avLst>
              <a:gd name="adj1" fmla="val 98739"/>
            </a:avLst>
          </a:prstGeom>
          <a:noFill/>
          <a:ln w="9525" cap="flat" cmpd="sng">
            <a:solidFill>
              <a:srgbClr val="A0352D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42" name="Google Shape;342;p36"/>
          <p:cNvCxnSpPr/>
          <p:nvPr/>
        </p:nvCxnSpPr>
        <p:spPr>
          <a:xfrm rot="10800000">
            <a:off x="6599850" y="1364000"/>
            <a:ext cx="3675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8BC4DC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36"/>
          <p:cNvCxnSpPr>
            <a:endCxn id="339" idx="6"/>
          </p:cNvCxnSpPr>
          <p:nvPr/>
        </p:nvCxnSpPr>
        <p:spPr>
          <a:xfrm flipH="1">
            <a:off x="4373300" y="1003838"/>
            <a:ext cx="357000" cy="34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A0352D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6"/>
          <p:cNvCxnSpPr>
            <a:stCxn id="339" idx="2"/>
          </p:cNvCxnSpPr>
          <p:nvPr/>
        </p:nvCxnSpPr>
        <p:spPr>
          <a:xfrm rot="10800000">
            <a:off x="1686200" y="997238"/>
            <a:ext cx="1814700" cy="353400"/>
          </a:xfrm>
          <a:prstGeom prst="bentConnector3">
            <a:avLst>
              <a:gd name="adj1" fmla="val 87716"/>
            </a:avLst>
          </a:prstGeom>
          <a:noFill/>
          <a:ln w="9525" cap="flat" cmpd="sng">
            <a:solidFill>
              <a:srgbClr val="A0352D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36"/>
          <p:cNvCxnSpPr>
            <a:endCxn id="332" idx="6"/>
          </p:cNvCxnSpPr>
          <p:nvPr/>
        </p:nvCxnSpPr>
        <p:spPr>
          <a:xfrm flipH="1">
            <a:off x="1076275" y="1007750"/>
            <a:ext cx="376800" cy="62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B0B7C9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36"/>
          <p:cNvCxnSpPr/>
          <p:nvPr/>
        </p:nvCxnSpPr>
        <p:spPr>
          <a:xfrm flipH="1">
            <a:off x="1076375" y="1007625"/>
            <a:ext cx="966300" cy="1599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B0B7C9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47" name="Google Shape;347;p36"/>
          <p:cNvSpPr/>
          <p:nvPr/>
        </p:nvSpPr>
        <p:spPr>
          <a:xfrm>
            <a:off x="95775" y="2707663"/>
            <a:ext cx="941700" cy="912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4446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425" y="2770475"/>
            <a:ext cx="786400" cy="78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36"/>
          <p:cNvCxnSpPr>
            <a:endCxn id="347" idx="7"/>
          </p:cNvCxnSpPr>
          <p:nvPr/>
        </p:nvCxnSpPr>
        <p:spPr>
          <a:xfrm rot="5400000">
            <a:off x="276766" y="1651122"/>
            <a:ext cx="1812900" cy="567300"/>
          </a:xfrm>
          <a:prstGeom prst="bentConnector3">
            <a:avLst>
              <a:gd name="adj1" fmla="val 30996"/>
            </a:avLst>
          </a:prstGeom>
          <a:noFill/>
          <a:ln w="9525" cap="flat" cmpd="sng">
            <a:solidFill>
              <a:srgbClr val="444650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36"/>
          <p:cNvCxnSpPr/>
          <p:nvPr/>
        </p:nvCxnSpPr>
        <p:spPr>
          <a:xfrm rot="5400000">
            <a:off x="1470350" y="1072700"/>
            <a:ext cx="212400" cy="178200"/>
          </a:xfrm>
          <a:prstGeom prst="bentConnector3">
            <a:avLst>
              <a:gd name="adj1" fmla="val 96822"/>
            </a:avLst>
          </a:prstGeom>
          <a:noFill/>
          <a:ln w="9525" cap="flat" cmpd="sng">
            <a:solidFill>
              <a:srgbClr val="444650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4700"/>
            <a:ext cx="5116825" cy="45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7"/>
          <p:cNvSpPr/>
          <p:nvPr/>
        </p:nvSpPr>
        <p:spPr>
          <a:xfrm>
            <a:off x="1007275" y="3582075"/>
            <a:ext cx="7572300" cy="754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AB63F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1007275" y="2610700"/>
            <a:ext cx="7572300" cy="932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1007275" y="1478750"/>
            <a:ext cx="7572300" cy="109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/>
          <p:cNvSpPr txBox="1"/>
          <p:nvPr/>
        </p:nvSpPr>
        <p:spPr>
          <a:xfrm>
            <a:off x="5505600" y="1377050"/>
            <a:ext cx="31926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Century Gothic"/>
                <a:ea typeface="Century Gothic"/>
                <a:cs typeface="Century Gothic"/>
                <a:sym typeface="Century Gothic"/>
              </a:rPr>
              <a:t>1.</a:t>
            </a: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 grupa: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Water, Ice, Grass, Ground, Poison, Bug, Normal </a:t>
            </a:r>
            <a:endParaRPr sz="10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(wysokie capture rate, niskie wartości obrony, obrony specjalnej i ataku specjalnego)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r>
              <a:rPr lang="en-GB" sz="1000">
                <a:latin typeface="Century Gothic"/>
                <a:ea typeface="Century Gothic"/>
                <a:cs typeface="Century Gothic"/>
                <a:sym typeface="Century Gothic"/>
              </a:rPr>
              <a:t>grupa: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Century Gothic"/>
                <a:ea typeface="Century Gothic"/>
                <a:cs typeface="Century Gothic"/>
                <a:sym typeface="Century Gothic"/>
              </a:rPr>
              <a:t>Flying, Fire, Electric, Psychic, Ghost, Fairy</a:t>
            </a:r>
            <a:endParaRPr sz="10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(wysokie wartości ataku specjalnego  i obrony specjalnej, wysoka szybkość ataku)</a:t>
            </a:r>
            <a:endParaRPr sz="1000" b="1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</a:t>
            </a: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grupa: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Dragon, Dark, Fighting, Rock, Steel</a:t>
            </a:r>
            <a:endParaRPr sz="10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(wysokie wartości ataku i obrony, 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niskie capture rate)</a:t>
            </a:r>
            <a:endParaRPr sz="1000" b="1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E6913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83900" cy="584700"/>
          </a:xfrm>
          <a:prstGeom prst="rect">
            <a:avLst/>
          </a:prstGeom>
          <a:solidFill>
            <a:srgbClr val="F0795F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-GB" sz="2800">
                <a:latin typeface="Century Gothic"/>
                <a:ea typeface="Century Gothic"/>
                <a:cs typeface="Century Gothic"/>
                <a:sym typeface="Century Gothic"/>
              </a:rPr>
              <a:t>Które typy Pokémonów grupują się razem?</a:t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37"/>
          <p:cNvSpPr txBox="1"/>
          <p:nvPr/>
        </p:nvSpPr>
        <p:spPr>
          <a:xfrm>
            <a:off x="678175" y="527550"/>
            <a:ext cx="423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mediana danej cechy dla typu po znormalizowaniu w skali 1-100 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8"/>
          <p:cNvPicPr preferRelativeResize="0"/>
          <p:nvPr/>
        </p:nvPicPr>
        <p:blipFill rotWithShape="1">
          <a:blip r:embed="rId3">
            <a:alphaModFix/>
          </a:blip>
          <a:srcRect b="6384"/>
          <a:stretch/>
        </p:blipFill>
        <p:spPr>
          <a:xfrm>
            <a:off x="1946200" y="635200"/>
            <a:ext cx="4803399" cy="45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8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50000"/>
          </a:xfrm>
          <a:prstGeom prst="rect">
            <a:avLst/>
          </a:prstGeom>
          <a:solidFill>
            <a:srgbClr val="F0795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-GB" sz="2500">
                <a:latin typeface="Century Gothic"/>
                <a:ea typeface="Century Gothic"/>
                <a:cs typeface="Century Gothic"/>
                <a:sym typeface="Century Gothic"/>
              </a:rPr>
              <a:t>Które Pokémony są najbardziej zbalansowane? </a:t>
            </a:r>
            <a:endParaRPr sz="2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-GB" sz="2500">
                <a:latin typeface="Century Gothic"/>
                <a:ea typeface="Century Gothic"/>
                <a:cs typeface="Century Gothic"/>
                <a:sym typeface="Century Gothic"/>
              </a:rPr>
              <a:t>Które są najbardziej wyspecjalizowane?</a:t>
            </a:r>
            <a:r>
              <a:rPr lang="en-GB" sz="2770">
                <a:latin typeface="Century Gothic"/>
                <a:ea typeface="Century Gothic"/>
                <a:cs typeface="Century Gothic"/>
                <a:sym typeface="Century Gothic"/>
              </a:rPr>
              <a:t> W1</a:t>
            </a:r>
            <a:endParaRPr sz="277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8" name="Google Shape;368;p38"/>
          <p:cNvSpPr/>
          <p:nvPr/>
        </p:nvSpPr>
        <p:spPr>
          <a:xfrm>
            <a:off x="71875" y="790975"/>
            <a:ext cx="4461000" cy="2143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6E79F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8"/>
          <p:cNvSpPr/>
          <p:nvPr/>
        </p:nvSpPr>
        <p:spPr>
          <a:xfrm>
            <a:off x="4562800" y="790975"/>
            <a:ext cx="4461000" cy="2143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EF553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8"/>
          <p:cNvSpPr/>
          <p:nvPr/>
        </p:nvSpPr>
        <p:spPr>
          <a:xfrm>
            <a:off x="71875" y="2975450"/>
            <a:ext cx="4461000" cy="2143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CC9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4562800" y="2975450"/>
            <a:ext cx="4461000" cy="2143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AB63F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1092050" y="2576113"/>
            <a:ext cx="626400" cy="272100"/>
          </a:xfrm>
          <a:prstGeom prst="roundRect">
            <a:avLst>
              <a:gd name="adj" fmla="val 16667"/>
            </a:avLst>
          </a:prstGeom>
          <a:solidFill>
            <a:srgbClr val="A0D0D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Ice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3" name="Google Shape;373;p38"/>
          <p:cNvSpPr/>
          <p:nvPr/>
        </p:nvSpPr>
        <p:spPr>
          <a:xfrm>
            <a:off x="603700" y="2292000"/>
            <a:ext cx="993000" cy="27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Dewgong</a:t>
            </a:r>
            <a:endParaRPr sz="1200" b="1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4" name="Google Shape;374;p38"/>
          <p:cNvSpPr/>
          <p:nvPr/>
        </p:nvSpPr>
        <p:spPr>
          <a:xfrm>
            <a:off x="1446262" y="824538"/>
            <a:ext cx="1652400" cy="27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Profil </a:t>
            </a:r>
            <a:r>
              <a:rPr lang="en-GB" sz="1200" b="1">
                <a:solidFill>
                  <a:srgbClr val="6E79F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zbalansowany</a:t>
            </a:r>
            <a:endParaRPr sz="1200" b="1" i="1">
              <a:solidFill>
                <a:srgbClr val="6E79F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5" name="Google Shape;375;p38"/>
          <p:cNvSpPr/>
          <p:nvPr/>
        </p:nvSpPr>
        <p:spPr>
          <a:xfrm>
            <a:off x="1446262" y="3039038"/>
            <a:ext cx="1652400" cy="27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Profil </a:t>
            </a:r>
            <a:r>
              <a:rPr lang="en-GB" sz="1200" b="1">
                <a:solidFill>
                  <a:srgbClr val="00CC9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mieszany</a:t>
            </a:r>
            <a:endParaRPr sz="1200" b="1" i="1">
              <a:solidFill>
                <a:srgbClr val="00CC9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6" name="Google Shape;3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3851" y="3315975"/>
            <a:ext cx="1177626" cy="11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9100" y="1046925"/>
            <a:ext cx="1285625" cy="12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002" y="3315962"/>
            <a:ext cx="1177626" cy="117762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8"/>
          <p:cNvSpPr/>
          <p:nvPr/>
        </p:nvSpPr>
        <p:spPr>
          <a:xfrm>
            <a:off x="5507950" y="824550"/>
            <a:ext cx="2570700" cy="27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Profil </a:t>
            </a:r>
            <a:r>
              <a:rPr lang="en-GB" sz="1200" b="1">
                <a:solidFill>
                  <a:srgbClr val="EF55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wyspecjalizowany w ataku</a:t>
            </a:r>
            <a:endParaRPr sz="1200" b="1" i="1">
              <a:solidFill>
                <a:srgbClr val="EF55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0" name="Google Shape;380;p38"/>
          <p:cNvSpPr/>
          <p:nvPr/>
        </p:nvSpPr>
        <p:spPr>
          <a:xfrm>
            <a:off x="5443000" y="3039050"/>
            <a:ext cx="2700600" cy="27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Profil </a:t>
            </a:r>
            <a:r>
              <a:rPr lang="en-GB" sz="1200" b="1">
                <a:solidFill>
                  <a:srgbClr val="AB63F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wyspecjalizowany w obronie</a:t>
            </a:r>
            <a:endParaRPr sz="1200" b="1" i="1">
              <a:solidFill>
                <a:srgbClr val="AB63FA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1" name="Google Shape;38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011" y="1138725"/>
            <a:ext cx="1116000" cy="11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8"/>
          <p:cNvSpPr/>
          <p:nvPr/>
        </p:nvSpPr>
        <p:spPr>
          <a:xfrm>
            <a:off x="465950" y="2576113"/>
            <a:ext cx="626100" cy="272100"/>
          </a:xfrm>
          <a:prstGeom prst="roundRect">
            <a:avLst>
              <a:gd name="adj" fmla="val 16667"/>
            </a:avLst>
          </a:prstGeom>
          <a:solidFill>
            <a:srgbClr val="7896DE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Water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3" name="Google Shape;383;p38"/>
          <p:cNvSpPr/>
          <p:nvPr/>
        </p:nvSpPr>
        <p:spPr>
          <a:xfrm>
            <a:off x="7099100" y="2576125"/>
            <a:ext cx="626400" cy="272100"/>
          </a:xfrm>
          <a:prstGeom prst="roundRect">
            <a:avLst>
              <a:gd name="adj" fmla="val 16667"/>
            </a:avLst>
          </a:prstGeom>
          <a:solidFill>
            <a:srgbClr val="5A856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Grass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4" name="Google Shape;384;p38"/>
          <p:cNvSpPr/>
          <p:nvPr/>
        </p:nvSpPr>
        <p:spPr>
          <a:xfrm>
            <a:off x="7341088" y="2295263"/>
            <a:ext cx="803700" cy="27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Kartana</a:t>
            </a:r>
            <a:endParaRPr sz="1200" b="1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5" name="Google Shape;385;p38"/>
          <p:cNvSpPr/>
          <p:nvPr/>
        </p:nvSpPr>
        <p:spPr>
          <a:xfrm>
            <a:off x="7725500" y="2576138"/>
            <a:ext cx="626400" cy="272100"/>
          </a:xfrm>
          <a:prstGeom prst="roundRect">
            <a:avLst>
              <a:gd name="adj" fmla="val 16667"/>
            </a:avLst>
          </a:prstGeom>
          <a:solidFill>
            <a:srgbClr val="BBBBC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Steel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" name="Google Shape;386;p38"/>
          <p:cNvSpPr/>
          <p:nvPr/>
        </p:nvSpPr>
        <p:spPr>
          <a:xfrm>
            <a:off x="465938" y="4480000"/>
            <a:ext cx="1116000" cy="27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Magmortar</a:t>
            </a:r>
            <a:endParaRPr sz="1200" b="1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" name="Google Shape;387;p38"/>
          <p:cNvSpPr/>
          <p:nvPr/>
        </p:nvSpPr>
        <p:spPr>
          <a:xfrm>
            <a:off x="7324925" y="4480000"/>
            <a:ext cx="834000" cy="27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Schuckle</a:t>
            </a:r>
            <a:endParaRPr sz="1200" b="1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8" name="Google Shape;388;p38"/>
          <p:cNvSpPr/>
          <p:nvPr/>
        </p:nvSpPr>
        <p:spPr>
          <a:xfrm>
            <a:off x="7099100" y="4756900"/>
            <a:ext cx="626400" cy="272100"/>
          </a:xfrm>
          <a:prstGeom prst="roundRect">
            <a:avLst>
              <a:gd name="adj" fmla="val 16667"/>
            </a:avLst>
          </a:prstGeom>
          <a:solidFill>
            <a:srgbClr val="99A53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Bug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9" name="Google Shape;389;p38"/>
          <p:cNvSpPr/>
          <p:nvPr/>
        </p:nvSpPr>
        <p:spPr>
          <a:xfrm>
            <a:off x="7739900" y="4756900"/>
            <a:ext cx="626400" cy="272100"/>
          </a:xfrm>
          <a:prstGeom prst="roundRect">
            <a:avLst>
              <a:gd name="adj" fmla="val 16667"/>
            </a:avLst>
          </a:prstGeom>
          <a:solidFill>
            <a:srgbClr val="A8964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Rock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0" name="Google Shape;390;p38"/>
          <p:cNvSpPr/>
          <p:nvPr/>
        </p:nvSpPr>
        <p:spPr>
          <a:xfrm>
            <a:off x="1051593" y="4756904"/>
            <a:ext cx="626400" cy="272100"/>
          </a:xfrm>
          <a:prstGeom prst="roundRect">
            <a:avLst>
              <a:gd name="adj" fmla="val 16667"/>
            </a:avLst>
          </a:prstGeom>
          <a:solidFill>
            <a:srgbClr val="F76A4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Fire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50000"/>
          </a:xfrm>
          <a:prstGeom prst="rect">
            <a:avLst/>
          </a:prstGeom>
          <a:solidFill>
            <a:srgbClr val="F0795F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Calibri"/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Które typy Pokémonów są specjalistami?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Calibri"/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Które są zbalansowane?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6" name="Google Shape;396;p39"/>
          <p:cNvSpPr txBox="1"/>
          <p:nvPr/>
        </p:nvSpPr>
        <p:spPr>
          <a:xfrm>
            <a:off x="1177675" y="1322963"/>
            <a:ext cx="8649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40 %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entury Gothic"/>
                <a:ea typeface="Century Gothic"/>
                <a:cs typeface="Century Gothic"/>
                <a:sym typeface="Century Gothic"/>
              </a:rPr>
              <a:t>&lt; 25 %	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entury Gothic"/>
                <a:ea typeface="Century Gothic"/>
                <a:cs typeface="Century Gothic"/>
                <a:sym typeface="Century Gothic"/>
              </a:rPr>
              <a:t>25-40%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53850" y="2512775"/>
            <a:ext cx="23553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Dominuje </a:t>
            </a:r>
            <a:r>
              <a:rPr lang="en-GB" sz="1200" b="1">
                <a:latin typeface="Century Gothic"/>
                <a:ea typeface="Century Gothic"/>
                <a:cs typeface="Century Gothic"/>
                <a:sym typeface="Century Gothic"/>
              </a:rPr>
              <a:t>Balans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Grass, Water, Ice, Psychic</a:t>
            </a:r>
            <a:endParaRPr sz="1200" b="1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Dominuje </a:t>
            </a:r>
            <a:r>
              <a:rPr lang="en-GB" sz="1200" b="1">
                <a:latin typeface="Century Gothic"/>
                <a:ea typeface="Century Gothic"/>
                <a:cs typeface="Century Gothic"/>
                <a:sym typeface="Century Gothic"/>
              </a:rPr>
              <a:t>Specjalizacja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691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Steel, Rock</a:t>
            </a:r>
            <a:endParaRPr sz="1200" b="1">
              <a:solidFill>
                <a:srgbClr val="E6913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8" name="Google Shape;3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700" y="750000"/>
            <a:ext cx="5688750" cy="439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59" y="1112275"/>
            <a:ext cx="1123816" cy="9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9"/>
          <p:cNvSpPr/>
          <p:nvPr/>
        </p:nvSpPr>
        <p:spPr>
          <a:xfrm>
            <a:off x="2764625" y="2944800"/>
            <a:ext cx="1748700" cy="2143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6E79F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9"/>
          <p:cNvSpPr/>
          <p:nvPr/>
        </p:nvSpPr>
        <p:spPr>
          <a:xfrm>
            <a:off x="6795850" y="964400"/>
            <a:ext cx="1703700" cy="1970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EF553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85900"/>
          </a:xfrm>
          <a:prstGeom prst="rect">
            <a:avLst/>
          </a:prstGeom>
          <a:solidFill>
            <a:srgbClr val="F0795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-GB" sz="2770">
                <a:latin typeface="Century Gothic"/>
                <a:ea typeface="Century Gothic"/>
                <a:cs typeface="Century Gothic"/>
                <a:sym typeface="Century Gothic"/>
              </a:rPr>
              <a:t>Jakie są najmniej wrażliwe kombinacje typów</a:t>
            </a:r>
            <a:endParaRPr sz="277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7" name="Google Shape;4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50" y="585900"/>
            <a:ext cx="5284990" cy="4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0"/>
          <p:cNvSpPr/>
          <p:nvPr/>
        </p:nvSpPr>
        <p:spPr>
          <a:xfrm>
            <a:off x="6292750" y="2884650"/>
            <a:ext cx="2572800" cy="1007400"/>
          </a:xfrm>
          <a:prstGeom prst="wedgeRoundRectCallout">
            <a:avLst>
              <a:gd name="adj1" fmla="val 28789"/>
              <a:gd name="adj2" fmla="val 92642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Im     średni modyfikator ‘against’ tym lepsza odporność przeciwko atakom różnych typów!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" name="Google Shape;409;p40"/>
          <p:cNvPicPr preferRelativeResize="0"/>
          <p:nvPr/>
        </p:nvPicPr>
        <p:blipFill rotWithShape="1">
          <a:blip r:embed="rId4">
            <a:alphaModFix/>
          </a:blip>
          <a:srcRect b="66475"/>
          <a:stretch/>
        </p:blipFill>
        <p:spPr>
          <a:xfrm>
            <a:off x="8130475" y="4501075"/>
            <a:ext cx="898975" cy="64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0"/>
          <p:cNvSpPr/>
          <p:nvPr/>
        </p:nvSpPr>
        <p:spPr>
          <a:xfrm>
            <a:off x="6908775" y="3006025"/>
            <a:ext cx="157500" cy="1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0795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0"/>
          <p:cNvSpPr txBox="1"/>
          <p:nvPr/>
        </p:nvSpPr>
        <p:spPr>
          <a:xfrm>
            <a:off x="5496725" y="766150"/>
            <a:ext cx="35952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069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Najmniej wrażliwe kombinacje</a:t>
            </a:r>
            <a:r>
              <a:rPr lang="en-GB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zawierają typy</a:t>
            </a:r>
            <a:r>
              <a:rPr lang="en-GB" sz="1200" b="1">
                <a:solidFill>
                  <a:srgbClr val="00696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200" b="1">
              <a:solidFill>
                <a:srgbClr val="00696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entury Gothic"/>
                <a:ea typeface="Century Gothic"/>
                <a:cs typeface="Century Gothic"/>
                <a:sym typeface="Century Gothic"/>
              </a:rPr>
              <a:t>Steel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GB" sz="1200" b="1">
                <a:latin typeface="Century Gothic"/>
                <a:ea typeface="Century Gothic"/>
                <a:cs typeface="Century Gothic"/>
                <a:sym typeface="Century Gothic"/>
              </a:rPr>
              <a:t>Electric</a:t>
            </a: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 i </a:t>
            </a:r>
            <a:r>
              <a:rPr lang="en-GB" sz="1200" b="1">
                <a:latin typeface="Century Gothic"/>
                <a:ea typeface="Century Gothic"/>
                <a:cs typeface="Century Gothic"/>
                <a:sym typeface="Century Gothic"/>
              </a:rPr>
              <a:t>Ghost.</a:t>
            </a:r>
            <a:endParaRPr sz="12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rgbClr val="B624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Najbardziej wrażliwe kombinacje </a:t>
            </a: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zawierają typy </a:t>
            </a:r>
            <a:r>
              <a:rPr lang="en-GB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Grass</a:t>
            </a: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GB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Rock</a:t>
            </a: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GB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Ice</a:t>
            </a: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 </a:t>
            </a:r>
            <a:r>
              <a:rPr lang="en-GB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Psychic</a:t>
            </a: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50000"/>
          </a:xfrm>
          <a:prstGeom prst="rect">
            <a:avLst/>
          </a:prstGeom>
          <a:solidFill>
            <a:srgbClr val="F0795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Najlepsza Drużyna Pokémon?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4" name="Google Shape;4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950" y="2470275"/>
            <a:ext cx="2725776" cy="262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950" y="2921124"/>
            <a:ext cx="3463901" cy="217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750" y="813175"/>
            <a:ext cx="2725774" cy="2465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3034" y="813176"/>
            <a:ext cx="3614242" cy="246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50000"/>
          </a:xfrm>
          <a:prstGeom prst="rect">
            <a:avLst/>
          </a:prstGeom>
          <a:solidFill>
            <a:srgbClr val="F0795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Wnioski</a:t>
            </a:r>
            <a:endParaRPr sz="327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3" name="Google Shape;4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763" y="1721413"/>
            <a:ext cx="3519375" cy="26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1559" y="750000"/>
            <a:ext cx="2061066" cy="43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371" y="3941925"/>
            <a:ext cx="1688401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1350" y="3941926"/>
            <a:ext cx="1692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4063" y="817838"/>
            <a:ext cx="2061075" cy="835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4113" y="2687988"/>
            <a:ext cx="689975" cy="83808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3"/>
          <p:cNvSpPr/>
          <p:nvPr/>
        </p:nvSpPr>
        <p:spPr>
          <a:xfrm>
            <a:off x="5496350" y="3894075"/>
            <a:ext cx="1782000" cy="1175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F553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3"/>
          <p:cNvSpPr/>
          <p:nvPr/>
        </p:nvSpPr>
        <p:spPr>
          <a:xfrm>
            <a:off x="41775" y="3894075"/>
            <a:ext cx="1782000" cy="1175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F553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3"/>
          <p:cNvSpPr/>
          <p:nvPr/>
        </p:nvSpPr>
        <p:spPr>
          <a:xfrm>
            <a:off x="5110850" y="784363"/>
            <a:ext cx="2167500" cy="902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F553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3"/>
          <p:cNvSpPr/>
          <p:nvPr/>
        </p:nvSpPr>
        <p:spPr>
          <a:xfrm>
            <a:off x="825350" y="2571750"/>
            <a:ext cx="847500" cy="1015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F553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3"/>
          <p:cNvSpPr/>
          <p:nvPr/>
        </p:nvSpPr>
        <p:spPr>
          <a:xfrm>
            <a:off x="2760500" y="1994575"/>
            <a:ext cx="624600" cy="25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F553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3"/>
          <p:cNvSpPr/>
          <p:nvPr/>
        </p:nvSpPr>
        <p:spPr>
          <a:xfrm>
            <a:off x="4818550" y="3034850"/>
            <a:ext cx="624600" cy="25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F553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3"/>
          <p:cNvSpPr txBox="1"/>
          <p:nvPr/>
        </p:nvSpPr>
        <p:spPr>
          <a:xfrm>
            <a:off x="2651050" y="4535700"/>
            <a:ext cx="216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Podstawowe statystyki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6" name="Google Shape;446;p43"/>
          <p:cNvSpPr txBox="1"/>
          <p:nvPr/>
        </p:nvSpPr>
        <p:spPr>
          <a:xfrm>
            <a:off x="2457363" y="835525"/>
            <a:ext cx="50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Typ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7" name="Google Shape;447;p43"/>
          <p:cNvSpPr txBox="1"/>
          <p:nvPr/>
        </p:nvSpPr>
        <p:spPr>
          <a:xfrm>
            <a:off x="5650650" y="2092550"/>
            <a:ext cx="88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Poziom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8" name="Google Shape;448;p43"/>
          <p:cNvSpPr txBox="1"/>
          <p:nvPr/>
        </p:nvSpPr>
        <p:spPr>
          <a:xfrm>
            <a:off x="3299325" y="2845700"/>
            <a:ext cx="45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vs.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49" name="Google Shape;449;p43"/>
          <p:cNvCxnSpPr>
            <a:stCxn id="446" idx="1"/>
            <a:endCxn id="442" idx="0"/>
          </p:cNvCxnSpPr>
          <p:nvPr/>
        </p:nvCxnSpPr>
        <p:spPr>
          <a:xfrm flipH="1">
            <a:off x="1248963" y="1035625"/>
            <a:ext cx="1208400" cy="153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43"/>
          <p:cNvCxnSpPr>
            <a:stCxn id="446" idx="3"/>
            <a:endCxn id="441" idx="1"/>
          </p:cNvCxnSpPr>
          <p:nvPr/>
        </p:nvCxnSpPr>
        <p:spPr>
          <a:xfrm>
            <a:off x="2959563" y="1035625"/>
            <a:ext cx="2151300" cy="20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43"/>
          <p:cNvCxnSpPr>
            <a:endCxn id="440" idx="3"/>
          </p:cNvCxnSpPr>
          <p:nvPr/>
        </p:nvCxnSpPr>
        <p:spPr>
          <a:xfrm rot="10800000">
            <a:off x="1823775" y="4481925"/>
            <a:ext cx="820500" cy="2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43"/>
          <p:cNvCxnSpPr>
            <a:endCxn id="439" idx="1"/>
          </p:cNvCxnSpPr>
          <p:nvPr/>
        </p:nvCxnSpPr>
        <p:spPr>
          <a:xfrm rot="10800000" flipH="1">
            <a:off x="4836350" y="4481925"/>
            <a:ext cx="660000" cy="2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43"/>
          <p:cNvCxnSpPr>
            <a:endCxn id="443" idx="3"/>
          </p:cNvCxnSpPr>
          <p:nvPr/>
        </p:nvCxnSpPr>
        <p:spPr>
          <a:xfrm rot="10800000">
            <a:off x="3385100" y="2119975"/>
            <a:ext cx="2271600" cy="16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43"/>
          <p:cNvCxnSpPr>
            <a:endCxn id="444" idx="0"/>
          </p:cNvCxnSpPr>
          <p:nvPr/>
        </p:nvCxnSpPr>
        <p:spPr>
          <a:xfrm flipH="1">
            <a:off x="5130850" y="2287850"/>
            <a:ext cx="519900" cy="74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55" name="Google Shape;455;p43"/>
          <p:cNvSpPr txBox="1"/>
          <p:nvPr/>
        </p:nvSpPr>
        <p:spPr>
          <a:xfrm>
            <a:off x="243850" y="1492900"/>
            <a:ext cx="112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Przeciwnik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43"/>
          <p:cNvSpPr/>
          <p:nvPr/>
        </p:nvSpPr>
        <p:spPr>
          <a:xfrm>
            <a:off x="3242175" y="2845750"/>
            <a:ext cx="519900" cy="400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F553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7" name="Google Shape;457;p43"/>
          <p:cNvCxnSpPr>
            <a:stCxn id="455" idx="3"/>
            <a:endCxn id="456" idx="1"/>
          </p:cNvCxnSpPr>
          <p:nvPr/>
        </p:nvCxnSpPr>
        <p:spPr>
          <a:xfrm>
            <a:off x="1366450" y="1693000"/>
            <a:ext cx="1875600" cy="135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598" y="756448"/>
            <a:ext cx="1856198" cy="2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300" y="1130998"/>
            <a:ext cx="1200314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4"/>
          <p:cNvPicPr preferRelativeResize="0"/>
          <p:nvPr/>
        </p:nvPicPr>
        <p:blipFill rotWithShape="1">
          <a:blip r:embed="rId5">
            <a:alphaModFix/>
          </a:blip>
          <a:srcRect t="3739" b="5268"/>
          <a:stretch/>
        </p:blipFill>
        <p:spPr>
          <a:xfrm>
            <a:off x="7429475" y="720450"/>
            <a:ext cx="1360879" cy="288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4"/>
          <p:cNvSpPr txBox="1"/>
          <p:nvPr/>
        </p:nvSpPr>
        <p:spPr>
          <a:xfrm>
            <a:off x="252025" y="750000"/>
            <a:ext cx="18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EF55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TRADYCJONALISTA</a:t>
            </a:r>
            <a:endParaRPr b="1">
              <a:solidFill>
                <a:srgbClr val="EF55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6" name="Google Shape;466;p44"/>
          <p:cNvSpPr txBox="1"/>
          <p:nvPr/>
        </p:nvSpPr>
        <p:spPr>
          <a:xfrm>
            <a:off x="2996250" y="749700"/>
            <a:ext cx="157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EF55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AMBITNY</a:t>
            </a:r>
            <a:endParaRPr b="1">
              <a:solidFill>
                <a:srgbClr val="EF55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6306613" y="749700"/>
            <a:ext cx="157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EF55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KOLEKCJONER</a:t>
            </a:r>
            <a:endParaRPr b="1">
              <a:solidFill>
                <a:srgbClr val="EF55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8" name="Google Shape;46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50" y="2643625"/>
            <a:ext cx="10584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250" y="1363425"/>
            <a:ext cx="10626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4"/>
          <p:cNvSpPr txBox="1"/>
          <p:nvPr/>
        </p:nvSpPr>
        <p:spPr>
          <a:xfrm>
            <a:off x="328224" y="3923825"/>
            <a:ext cx="2648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◓ łatwe do złapania</a:t>
            </a:r>
            <a:r>
              <a:rPr lang="en-GB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◓ szybki awans</a:t>
            </a:r>
            <a:r>
              <a:rPr lang="en-GB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na kolejne poziomy 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◓ niskie statystyki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7442" y="1363413"/>
            <a:ext cx="105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45688" y="2643625"/>
            <a:ext cx="10626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96250" y="2643625"/>
            <a:ext cx="10248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4"/>
          <p:cNvSpPr txBox="1"/>
          <p:nvPr/>
        </p:nvSpPr>
        <p:spPr>
          <a:xfrm>
            <a:off x="3298725" y="3923825"/>
            <a:ext cx="22686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◓ najwyższe statystyki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◓ </a:t>
            </a:r>
            <a:r>
              <a:rPr lang="en-GB" sz="1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rozwój </a:t>
            </a:r>
            <a:r>
              <a:rPr lang="en-GB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 kolejny poziom jest</a:t>
            </a:r>
            <a:r>
              <a:rPr lang="en-GB" sz="1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powolny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◓ </a:t>
            </a:r>
            <a:r>
              <a:rPr lang="en-GB" sz="1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najtrudniejsze do złapania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44"/>
          <p:cNvSpPr txBox="1"/>
          <p:nvPr/>
        </p:nvSpPr>
        <p:spPr>
          <a:xfrm>
            <a:off x="6807275" y="3842913"/>
            <a:ext cx="1509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◓ </a:t>
            </a:r>
            <a:r>
              <a:rPr lang="en-GB" sz="1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najrzadszy</a:t>
            </a:r>
            <a:r>
              <a:rPr lang="en-GB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typ 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83165" y="4780272"/>
            <a:ext cx="1620000" cy="247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42250" y="4463525"/>
            <a:ext cx="640800" cy="6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44513" y="4128275"/>
            <a:ext cx="734400" cy="7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05225" y="4533237"/>
            <a:ext cx="1620000" cy="2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16877" y="3839375"/>
            <a:ext cx="702000" cy="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883187" y="4241562"/>
            <a:ext cx="1620000" cy="2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4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50000"/>
          </a:xfrm>
          <a:prstGeom prst="rect">
            <a:avLst/>
          </a:prstGeom>
          <a:solidFill>
            <a:srgbClr val="F0795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-GB" sz="3000">
                <a:latin typeface="Century Gothic"/>
                <a:ea typeface="Century Gothic"/>
                <a:cs typeface="Century Gothic"/>
                <a:sym typeface="Century Gothic"/>
              </a:rPr>
              <a:t>Trenerzy</a:t>
            </a:r>
            <a:endParaRPr sz="327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 t="10946" b="59485"/>
          <a:stretch/>
        </p:blipFill>
        <p:spPr>
          <a:xfrm>
            <a:off x="280638" y="888200"/>
            <a:ext cx="2812199" cy="18470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4">
            <a:alphaModFix/>
          </a:blip>
          <a:srcRect t="10898" b="59485"/>
          <a:stretch/>
        </p:blipFill>
        <p:spPr>
          <a:xfrm>
            <a:off x="3248113" y="847125"/>
            <a:ext cx="2868224" cy="18868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5">
            <a:alphaModFix/>
          </a:blip>
          <a:srcRect t="10769" b="59538"/>
          <a:stretch/>
        </p:blipFill>
        <p:spPr>
          <a:xfrm>
            <a:off x="245813" y="3108250"/>
            <a:ext cx="2812199" cy="18547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0600"/>
          </a:xfrm>
          <a:prstGeom prst="rect">
            <a:avLst/>
          </a:prstGeom>
          <a:solidFill>
            <a:srgbClr val="F0795F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3484"/>
              <a:buFont typeface="Calibri"/>
              <a:buNone/>
            </a:pPr>
            <a:r>
              <a:rPr lang="en-GB" sz="2870">
                <a:latin typeface="Century Gothic"/>
                <a:ea typeface="Century Gothic"/>
                <a:cs typeface="Century Gothic"/>
                <a:sym typeface="Century Gothic"/>
              </a:rPr>
              <a:t>Czym do licha ciężkiego są Pok</a:t>
            </a:r>
            <a:r>
              <a:rPr lang="en-GB" sz="2850">
                <a:latin typeface="Century Gothic"/>
                <a:ea typeface="Century Gothic"/>
                <a:cs typeface="Century Gothic"/>
                <a:sym typeface="Century Gothic"/>
              </a:rPr>
              <a:t>émony??? Wariant 2 </a:t>
            </a:r>
            <a:endParaRPr sz="285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9875" y="857700"/>
            <a:ext cx="2812200" cy="18822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0600"/>
          </a:xfrm>
          <a:prstGeom prst="rect">
            <a:avLst/>
          </a:prstGeom>
          <a:solidFill>
            <a:srgbClr val="F0795F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-GB" sz="2870">
                <a:latin typeface="Century Gothic"/>
                <a:ea typeface="Century Gothic"/>
                <a:cs typeface="Century Gothic"/>
                <a:sym typeface="Century Gothic"/>
              </a:rPr>
              <a:t>Czym zajmuje się trener Pok</a:t>
            </a:r>
            <a:r>
              <a:rPr lang="en-GB" sz="2850">
                <a:latin typeface="Century Gothic"/>
                <a:ea typeface="Century Gothic"/>
                <a:cs typeface="Century Gothic"/>
                <a:sym typeface="Century Gothic"/>
              </a:rPr>
              <a:t>émonów?</a:t>
            </a:r>
            <a:endParaRPr sz="285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108988" y="692525"/>
            <a:ext cx="2225400" cy="468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Przemierza świat w poszukiwaniu Pokémonów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3147088" y="726425"/>
            <a:ext cx="2618100" cy="272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Łapie i ujarzmia dzikie Pokémony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6156513" y="692527"/>
            <a:ext cx="1806900" cy="468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Zagrzewa swoje</a:t>
            </a:r>
            <a:b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Pokémony do walki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73188" y="2930550"/>
            <a:ext cx="2054100" cy="272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Trenuje swoje Pokémony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7">
            <a:alphaModFix/>
          </a:blip>
          <a:srcRect t="12054" b="58934"/>
          <a:stretch/>
        </p:blipFill>
        <p:spPr>
          <a:xfrm>
            <a:off x="6156888" y="3128175"/>
            <a:ext cx="2868224" cy="184828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/>
          <p:nvPr/>
        </p:nvSpPr>
        <p:spPr>
          <a:xfrm>
            <a:off x="6104013" y="2930550"/>
            <a:ext cx="1911900" cy="468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Dostarcza danych Poké-scientistom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 rotWithShape="1">
          <a:blip r:embed="rId8">
            <a:alphaModFix/>
          </a:blip>
          <a:srcRect t="10754" b="59137"/>
          <a:stretch/>
        </p:blipFill>
        <p:spPr>
          <a:xfrm>
            <a:off x="3225613" y="3095700"/>
            <a:ext cx="2812197" cy="18807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0" name="Google Shape;160;p26"/>
          <p:cNvSpPr/>
          <p:nvPr/>
        </p:nvSpPr>
        <p:spPr>
          <a:xfrm>
            <a:off x="3124225" y="2989250"/>
            <a:ext cx="2333700" cy="272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Rywalizuje z innymi trenerami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5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50000"/>
          </a:xfrm>
          <a:prstGeom prst="rect">
            <a:avLst/>
          </a:prstGeom>
          <a:solidFill>
            <a:srgbClr val="F0795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-GB" sz="2500">
                <a:latin typeface="Century Gothic"/>
                <a:ea typeface="Century Gothic"/>
                <a:cs typeface="Century Gothic"/>
                <a:sym typeface="Century Gothic"/>
              </a:rPr>
              <a:t>Nasza Pokémonowa Ekipa </a:t>
            </a:r>
            <a:r>
              <a:rPr lang="en-GB" sz="277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77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8" name="Google Shape;488;p45"/>
          <p:cNvPicPr preferRelativeResize="0"/>
          <p:nvPr/>
        </p:nvPicPr>
        <p:blipFill rotWithShape="1">
          <a:blip r:embed="rId3">
            <a:alphaModFix/>
          </a:blip>
          <a:srcRect b="2037"/>
          <a:stretch/>
        </p:blipFill>
        <p:spPr>
          <a:xfrm flipH="1">
            <a:off x="0" y="2697700"/>
            <a:ext cx="2002150" cy="24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650" y="1016688"/>
            <a:ext cx="4605427" cy="3737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4450" y="2991575"/>
            <a:ext cx="2239550" cy="17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338" y="1188150"/>
            <a:ext cx="1806225" cy="13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5900" y="1140525"/>
            <a:ext cx="1907775" cy="12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6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50000"/>
          </a:xfrm>
          <a:prstGeom prst="rect">
            <a:avLst/>
          </a:prstGeom>
          <a:solidFill>
            <a:srgbClr val="F0795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-GB" sz="2500">
                <a:latin typeface="Century Gothic"/>
                <a:ea typeface="Century Gothic"/>
                <a:cs typeface="Century Gothic"/>
                <a:sym typeface="Century Gothic"/>
              </a:rPr>
              <a:t>Aneks: </a:t>
            </a:r>
            <a:endParaRPr sz="2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-GB" sz="2500">
                <a:latin typeface="Century Gothic"/>
                <a:ea typeface="Century Gothic"/>
                <a:cs typeface="Century Gothic"/>
                <a:sym typeface="Century Gothic"/>
              </a:rPr>
              <a:t>Korelacja między cechami </a:t>
            </a:r>
            <a:r>
              <a:rPr lang="en-GB" sz="277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77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8" name="Google Shape;4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864301"/>
            <a:ext cx="6139797" cy="40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8099" y="1524016"/>
            <a:ext cx="2767807" cy="276780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/>
          <p:nvPr/>
        </p:nvSpPr>
        <p:spPr>
          <a:xfrm>
            <a:off x="150800" y="1715150"/>
            <a:ext cx="3223800" cy="50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67DA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hp – </a:t>
            </a:r>
            <a:r>
              <a:rPr lang="en-GB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liczba obrażeń potrzebnych do pokonania Pokémona</a:t>
            </a:r>
            <a:endParaRPr sz="14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5891275" y="2294688"/>
            <a:ext cx="3109800" cy="87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67DA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attack, sp_attack –</a:t>
            </a:r>
            <a:r>
              <a:rPr lang="en-GB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siła ataku i specjalnego ataku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defense, sp_defense – </a:t>
            </a:r>
            <a:r>
              <a:rPr lang="en-GB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siła obrony i specjalnej obrony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81875" y="2466700"/>
            <a:ext cx="3379800" cy="511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66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type1, type2 – </a:t>
            </a:r>
            <a:r>
              <a:rPr lang="en-GB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typy, do których należy Pokémon np</a:t>
            </a:r>
            <a:r>
              <a:rPr lang="en-GB" sz="140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fire, grass, flying.</a:t>
            </a:r>
            <a:endParaRPr sz="1400" b="1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109675" y="3239025"/>
            <a:ext cx="3264900" cy="727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A66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against_&lt;type&gt; – </a:t>
            </a:r>
            <a:r>
              <a:rPr lang="en-GB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modyfikatory statystyk przeciwko a</a:t>
            </a: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takom </a:t>
            </a:r>
            <a:r>
              <a:rPr lang="en-GB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danego typu</a:t>
            </a:r>
            <a:endParaRPr sz="1400" b="1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27"/>
          <p:cNvSpPr/>
          <p:nvPr/>
        </p:nvSpPr>
        <p:spPr>
          <a:xfrm>
            <a:off x="2166050" y="736000"/>
            <a:ext cx="4716000" cy="731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567DA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base_total – </a:t>
            </a:r>
            <a:r>
              <a:rPr lang="en-GB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suma podstawowych statystyk (attack, sp_attack, defense, sp_defense, speed, hp) </a:t>
            </a:r>
            <a:endParaRPr sz="1400" b="1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p27"/>
          <p:cNvSpPr/>
          <p:nvPr/>
        </p:nvSpPr>
        <p:spPr>
          <a:xfrm>
            <a:off x="2166203" y="4348750"/>
            <a:ext cx="4458000" cy="671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986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capture_rate – </a:t>
            </a:r>
            <a:r>
              <a:rPr lang="en-GB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jak łatwo złapać Pokémona </a:t>
            </a:r>
            <a:br>
              <a:rPr lang="en-GB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GB" sz="1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experience_growth – </a:t>
            </a:r>
            <a:r>
              <a:rPr lang="en-GB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tempo zdobywania doświadczenia przez Pokémona</a:t>
            </a:r>
            <a:endParaRPr sz="14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5891274" y="3462850"/>
            <a:ext cx="2576700" cy="50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7986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abilities – </a:t>
            </a:r>
            <a:r>
              <a:rPr lang="en-GB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lista </a:t>
            </a: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pasywnych</a:t>
            </a:r>
            <a:r>
              <a:rPr lang="en-GB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zdolności Pokémona</a:t>
            </a:r>
            <a:endParaRPr sz="14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6539250" y="1736150"/>
            <a:ext cx="2090700" cy="483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67DA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speed – </a:t>
            </a:r>
            <a:r>
              <a:rPr lang="en-GB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szybkość zadawania ciosów</a:t>
            </a:r>
            <a:endParaRPr sz="14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0600"/>
          </a:xfrm>
          <a:prstGeom prst="rect">
            <a:avLst/>
          </a:prstGeom>
          <a:solidFill>
            <a:srgbClr val="F0795F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-GB" sz="2800">
                <a:latin typeface="Century Gothic"/>
                <a:ea typeface="Century Gothic"/>
                <a:cs typeface="Century Gothic"/>
                <a:sym typeface="Century Gothic"/>
              </a:rPr>
              <a:t>Nasze dane: statystyki 802 Pokémonów</a:t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75" name="Google Shape;175;p27"/>
          <p:cNvCxnSpPr>
            <a:stCxn id="166" idx="0"/>
            <a:endCxn id="170" idx="1"/>
          </p:cNvCxnSpPr>
          <p:nvPr/>
        </p:nvCxnSpPr>
        <p:spPr>
          <a:xfrm rot="10800000" flipH="1">
            <a:off x="1762700" y="1101650"/>
            <a:ext cx="403500" cy="613500"/>
          </a:xfrm>
          <a:prstGeom prst="straightConnector1">
            <a:avLst/>
          </a:prstGeom>
          <a:noFill/>
          <a:ln w="9525" cap="flat" cmpd="sng">
            <a:solidFill>
              <a:srgbClr val="567DAE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27"/>
          <p:cNvCxnSpPr>
            <a:stCxn id="173" idx="0"/>
            <a:endCxn id="170" idx="3"/>
          </p:cNvCxnSpPr>
          <p:nvPr/>
        </p:nvCxnSpPr>
        <p:spPr>
          <a:xfrm rot="10800000">
            <a:off x="6882000" y="1101650"/>
            <a:ext cx="702600" cy="634500"/>
          </a:xfrm>
          <a:prstGeom prst="straightConnector1">
            <a:avLst/>
          </a:prstGeom>
          <a:noFill/>
          <a:ln w="9525" cap="flat" cmpd="sng">
            <a:solidFill>
              <a:srgbClr val="567DAE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27"/>
          <p:cNvCxnSpPr/>
          <p:nvPr/>
        </p:nvCxnSpPr>
        <p:spPr>
          <a:xfrm rot="10800000">
            <a:off x="5858525" y="1495800"/>
            <a:ext cx="98100" cy="814200"/>
          </a:xfrm>
          <a:prstGeom prst="straightConnector1">
            <a:avLst/>
          </a:prstGeom>
          <a:noFill/>
          <a:ln w="9525" cap="flat" cmpd="sng">
            <a:solidFill>
              <a:srgbClr val="567DAE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825" y="1077975"/>
            <a:ext cx="3889175" cy="33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/>
          <p:nvPr/>
        </p:nvSpPr>
        <p:spPr>
          <a:xfrm>
            <a:off x="3769643" y="2207429"/>
            <a:ext cx="891900" cy="272100"/>
          </a:xfrm>
          <a:prstGeom prst="roundRect">
            <a:avLst>
              <a:gd name="adj" fmla="val 16667"/>
            </a:avLst>
          </a:prstGeom>
          <a:solidFill>
            <a:srgbClr val="F76A4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Fire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4019065" y="1935330"/>
            <a:ext cx="891900" cy="272100"/>
          </a:xfrm>
          <a:prstGeom prst="roundRect">
            <a:avLst>
              <a:gd name="adj" fmla="val 16667"/>
            </a:avLst>
          </a:prstGeom>
          <a:solidFill>
            <a:srgbClr val="409DA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Flying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5" name="Google Shape;185;p28" descr="Obraz zawierający parasol, akcesoria&#10;&#10;Opis wygenerowany automatyczni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760050"/>
            <a:ext cx="1891775" cy="18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/>
          <p:nvPr/>
        </p:nvSpPr>
        <p:spPr>
          <a:xfrm>
            <a:off x="1901929" y="898030"/>
            <a:ext cx="891900" cy="272100"/>
          </a:xfrm>
          <a:prstGeom prst="roundRect">
            <a:avLst>
              <a:gd name="adj" fmla="val 16667"/>
            </a:avLst>
          </a:prstGeom>
          <a:solidFill>
            <a:srgbClr val="5A856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Grass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436220" y="3028515"/>
            <a:ext cx="891900" cy="272100"/>
          </a:xfrm>
          <a:prstGeom prst="roundRect">
            <a:avLst>
              <a:gd name="adj" fmla="val 16667"/>
            </a:avLst>
          </a:prstGeom>
          <a:solidFill>
            <a:srgbClr val="CA6675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Poison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2470942" y="4823454"/>
            <a:ext cx="891900" cy="272100"/>
          </a:xfrm>
          <a:prstGeom prst="roundRect">
            <a:avLst>
              <a:gd name="adj" fmla="val 16667"/>
            </a:avLst>
          </a:prstGeom>
          <a:solidFill>
            <a:srgbClr val="F76A4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Fire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2470950" y="4546550"/>
            <a:ext cx="1714500" cy="27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Cios:</a:t>
            </a:r>
            <a:r>
              <a:rPr lang="en-GB" sz="1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GB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Flamethrower</a:t>
            </a:r>
            <a:endParaRPr sz="1200" b="1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1487325" y="621125"/>
            <a:ext cx="1306500" cy="27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Cios: </a:t>
            </a:r>
            <a:r>
              <a:rPr lang="en-GB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Razor leaf</a:t>
            </a:r>
            <a:endParaRPr sz="1200" b="1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734429" y="2756417"/>
            <a:ext cx="891900" cy="272100"/>
          </a:xfrm>
          <a:prstGeom prst="roundRect">
            <a:avLst>
              <a:gd name="adj" fmla="val 16667"/>
            </a:avLst>
          </a:prstGeom>
          <a:solidFill>
            <a:srgbClr val="5A856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Grass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Google Shape;192;p28"/>
          <p:cNvSpPr/>
          <p:nvPr/>
        </p:nvSpPr>
        <p:spPr>
          <a:xfrm>
            <a:off x="3535775" y="2479525"/>
            <a:ext cx="1673700" cy="27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Pokémon:</a:t>
            </a:r>
            <a:r>
              <a:rPr lang="en-GB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Charizard</a:t>
            </a:r>
            <a:endParaRPr sz="1200" b="1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93250" y="2479513"/>
            <a:ext cx="1652400" cy="27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Pokémon:</a:t>
            </a:r>
            <a:r>
              <a:rPr lang="en-GB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Venusaur</a:t>
            </a:r>
            <a:endParaRPr sz="1200" b="1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28"/>
          <p:cNvSpPr/>
          <p:nvPr/>
        </p:nvSpPr>
        <p:spPr>
          <a:xfrm flipH="1">
            <a:off x="794550" y="3439650"/>
            <a:ext cx="1600500" cy="1566900"/>
          </a:xfrm>
          <a:prstGeom prst="bentUpArrow">
            <a:avLst>
              <a:gd name="adj1" fmla="val 4399"/>
              <a:gd name="adj2" fmla="val 7364"/>
              <a:gd name="adj3" fmla="val 14004"/>
            </a:avLst>
          </a:prstGeom>
          <a:gradFill>
            <a:gsLst>
              <a:gs pos="0">
                <a:srgbClr val="CA6675"/>
              </a:gs>
              <a:gs pos="100000">
                <a:srgbClr val="F76A4B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8"/>
          <p:cNvSpPr/>
          <p:nvPr/>
        </p:nvSpPr>
        <p:spPr>
          <a:xfrm flipH="1">
            <a:off x="1397550" y="3149075"/>
            <a:ext cx="997500" cy="1737900"/>
          </a:xfrm>
          <a:prstGeom prst="bentUpArrow">
            <a:avLst>
              <a:gd name="adj1" fmla="val 7434"/>
              <a:gd name="adj2" fmla="val 12637"/>
              <a:gd name="adj3" fmla="val 21744"/>
            </a:avLst>
          </a:prstGeom>
          <a:gradFill>
            <a:gsLst>
              <a:gs pos="0">
                <a:srgbClr val="5A8563"/>
              </a:gs>
              <a:gs pos="100000">
                <a:srgbClr val="F76A4B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8"/>
          <p:cNvSpPr/>
          <p:nvPr/>
        </p:nvSpPr>
        <p:spPr>
          <a:xfrm rot="10800000" flipH="1">
            <a:off x="2846075" y="933404"/>
            <a:ext cx="1749000" cy="957600"/>
          </a:xfrm>
          <a:prstGeom prst="bentUpArrow">
            <a:avLst>
              <a:gd name="adj1" fmla="val 6221"/>
              <a:gd name="adj2" fmla="val 14490"/>
              <a:gd name="adj3" fmla="val 20735"/>
            </a:avLst>
          </a:prstGeom>
          <a:gradFill>
            <a:gsLst>
              <a:gs pos="0">
                <a:srgbClr val="5A8563"/>
              </a:gs>
              <a:gs pos="100000">
                <a:srgbClr val="409DAD"/>
              </a:gs>
            </a:gsLst>
            <a:lin ang="16200038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/>
          <p:nvPr/>
        </p:nvSpPr>
        <p:spPr>
          <a:xfrm rot="10800000" flipH="1">
            <a:off x="2846075" y="1056888"/>
            <a:ext cx="1172700" cy="1087200"/>
          </a:xfrm>
          <a:prstGeom prst="bentUpArrow">
            <a:avLst>
              <a:gd name="adj1" fmla="val 5323"/>
              <a:gd name="adj2" fmla="val 13414"/>
              <a:gd name="adj3" fmla="val 18263"/>
            </a:avLst>
          </a:prstGeom>
          <a:gradFill>
            <a:gsLst>
              <a:gs pos="0">
                <a:srgbClr val="5A8563"/>
              </a:gs>
              <a:gs pos="100000">
                <a:srgbClr val="F76A4B"/>
              </a:gs>
            </a:gsLst>
            <a:lin ang="16200038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 rot="-1970">
            <a:off x="1973812" y="2281918"/>
            <a:ext cx="1570800" cy="350100"/>
          </a:xfrm>
          <a:prstGeom prst="rightArrow">
            <a:avLst>
              <a:gd name="adj1" fmla="val 20592"/>
              <a:gd name="adj2" fmla="val 98450"/>
            </a:avLst>
          </a:prstGeom>
          <a:solidFill>
            <a:schemeClr val="lt2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 rot="10798118">
            <a:off x="1891775" y="2622786"/>
            <a:ext cx="1644000" cy="583800"/>
          </a:xfrm>
          <a:prstGeom prst="rightArrow">
            <a:avLst>
              <a:gd name="adj1" fmla="val 45658"/>
              <a:gd name="adj2" fmla="val 89727"/>
            </a:avLst>
          </a:prstGeom>
          <a:solidFill>
            <a:schemeClr val="lt2"/>
          </a:solidFill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 txBox="1"/>
          <p:nvPr/>
        </p:nvSpPr>
        <p:spPr>
          <a:xfrm>
            <a:off x="3430963" y="624238"/>
            <a:ext cx="61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 0.5</a:t>
            </a:r>
            <a:endParaRPr sz="12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2803963" y="1087925"/>
            <a:ext cx="61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 0.5</a:t>
            </a:r>
            <a:endParaRPr sz="1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1891776" y="2111900"/>
            <a:ext cx="141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0.5 x 0.5 = 0.25</a:t>
            </a:r>
            <a:endParaRPr sz="120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937300" y="4639488"/>
            <a:ext cx="61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1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1553500" y="4485938"/>
            <a:ext cx="61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x 2</a:t>
            </a:r>
            <a:endParaRPr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2444425" y="2748763"/>
            <a:ext cx="133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r>
              <a:rPr lang="en-GB" sz="12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GB" sz="120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 2</a:t>
            </a:r>
            <a:r>
              <a:rPr lang="en-GB" sz="12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=</a:t>
            </a:r>
            <a:r>
              <a:rPr lang="en-GB" sz="12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GB" sz="120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sz="120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 rotWithShape="1">
          <a:blip r:embed="rId5">
            <a:alphaModFix/>
          </a:blip>
          <a:srcRect t="-10970" b="10969"/>
          <a:stretch/>
        </p:blipFill>
        <p:spPr>
          <a:xfrm>
            <a:off x="3247863" y="2183888"/>
            <a:ext cx="2343925" cy="23439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0600"/>
          </a:xfrm>
          <a:prstGeom prst="rect">
            <a:avLst/>
          </a:prstGeom>
          <a:solidFill>
            <a:srgbClr val="F0795F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-GB" sz="2800">
                <a:latin typeface="Century Gothic"/>
                <a:ea typeface="Century Gothic"/>
                <a:cs typeface="Century Gothic"/>
                <a:sym typeface="Century Gothic"/>
              </a:rPr>
              <a:t>Interakcje między typami Pokémonów i ich ciosów</a:t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527125" y="3754825"/>
            <a:ext cx="1306500" cy="27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against_fire = 2</a:t>
            </a:r>
            <a:endParaRPr sz="1200" b="1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3430200" y="1341450"/>
            <a:ext cx="1673700" cy="27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against_grass = 0.25</a:t>
            </a:r>
            <a:endParaRPr sz="1200" b="1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28"/>
          <p:cNvSpPr/>
          <p:nvPr/>
        </p:nvSpPr>
        <p:spPr>
          <a:xfrm>
            <a:off x="5432875" y="1437900"/>
            <a:ext cx="1652400" cy="137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76A4B"/>
              </a:highlight>
            </a:endParaRPr>
          </a:p>
        </p:txBody>
      </p:sp>
      <p:sp>
        <p:nvSpPr>
          <p:cNvPr id="211" name="Google Shape;211;p28"/>
          <p:cNvSpPr/>
          <p:nvPr/>
        </p:nvSpPr>
        <p:spPr>
          <a:xfrm rot="-5400000">
            <a:off x="5611975" y="2770300"/>
            <a:ext cx="2809200" cy="137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8"/>
          <p:cNvSpPr/>
          <p:nvPr/>
        </p:nvSpPr>
        <p:spPr>
          <a:xfrm rot="-5400000">
            <a:off x="5019225" y="2770300"/>
            <a:ext cx="2809200" cy="137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8"/>
          <p:cNvSpPr/>
          <p:nvPr/>
        </p:nvSpPr>
        <p:spPr>
          <a:xfrm>
            <a:off x="5444625" y="1715600"/>
            <a:ext cx="1933500" cy="137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76A4B"/>
              </a:highlight>
            </a:endParaRPr>
          </a:p>
        </p:txBody>
      </p:sp>
      <p:sp>
        <p:nvSpPr>
          <p:cNvPr id="214" name="Google Shape;214;p28"/>
          <p:cNvSpPr/>
          <p:nvPr/>
        </p:nvSpPr>
        <p:spPr>
          <a:xfrm rot="-5400000">
            <a:off x="6048675" y="2907575"/>
            <a:ext cx="2521500" cy="137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 rot="-5400000">
            <a:off x="4865750" y="2910850"/>
            <a:ext cx="2528100" cy="137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308" y="622535"/>
            <a:ext cx="3919727" cy="459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59660" y="622524"/>
            <a:ext cx="3919727" cy="45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>
            <a:spLocks noGrp="1"/>
          </p:cNvSpPr>
          <p:nvPr>
            <p:ph type="body" idx="1"/>
          </p:nvPr>
        </p:nvSpPr>
        <p:spPr>
          <a:xfrm>
            <a:off x="1650600" y="622525"/>
            <a:ext cx="5842800" cy="4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sz="1400" b="1">
                <a:latin typeface="Century Gothic"/>
                <a:ea typeface="Century Gothic"/>
                <a:cs typeface="Century Gothic"/>
                <a:sym typeface="Century Gothic"/>
              </a:rPr>
              <a:t>Cel: </a:t>
            </a: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stworzenie zestawu wskazówek dla przyszłego Junior Pokemon Trainera: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8100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Które typy i kombinacje typów są najliczniej reprezentowane?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8100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Jakie Pokémony mają najwięcej pasywnych zdolności?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8100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Jakie Pokémony najłatwiej złapać, aby szybko powiększyć swoją drużynę?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8100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Jakie Pokémony będą najszybciej awansować na nowe poziomy?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8100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Jakie Pokémony mają najlepsze podstawowe statystyki?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8100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Jakie typy Pokemonów są do siebie najbardziej podobne?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8100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Jakie Pokémony charakteryzują się najbardziej zbalansowanym zestawem statystyk?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8100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entury Gothic"/>
              <a:buAutoNum type="arabicPeriod"/>
            </a:pPr>
            <a:r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Najmniej i najbardziej wrażliwe kombinacje typów (średni against)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18350" y="0"/>
            <a:ext cx="9144000" cy="570600"/>
          </a:xfrm>
          <a:prstGeom prst="rect">
            <a:avLst/>
          </a:prstGeom>
          <a:solidFill>
            <a:srgbClr val="F0795F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-GB" sz="2800">
                <a:latin typeface="Century Gothic"/>
                <a:ea typeface="Century Gothic"/>
                <a:cs typeface="Century Gothic"/>
                <a:sym typeface="Century Gothic"/>
              </a:rPr>
              <a:t>Cel badań</a:t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0600"/>
          </a:xfrm>
          <a:prstGeom prst="rect">
            <a:avLst/>
          </a:prstGeom>
          <a:solidFill>
            <a:srgbClr val="F0795F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-GB" sz="2800">
                <a:latin typeface="Century Gothic"/>
                <a:ea typeface="Century Gothic"/>
                <a:cs typeface="Century Gothic"/>
                <a:sym typeface="Century Gothic"/>
              </a:rPr>
              <a:t>Typy</a:t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607" y="570600"/>
            <a:ext cx="6936791" cy="457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0600"/>
          </a:xfrm>
          <a:prstGeom prst="rect">
            <a:avLst/>
          </a:prstGeom>
          <a:solidFill>
            <a:srgbClr val="F0795F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-GB" sz="2800">
                <a:latin typeface="Century Gothic"/>
                <a:ea typeface="Century Gothic"/>
                <a:cs typeface="Century Gothic"/>
                <a:sym typeface="Century Gothic"/>
              </a:rPr>
              <a:t>Kombinacje typów</a:t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200" y="570600"/>
            <a:ext cx="6940202" cy="45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55650" y="1700550"/>
            <a:ext cx="164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6AA8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31"/>
          <p:cNvSpPr/>
          <p:nvPr/>
        </p:nvSpPr>
        <p:spPr>
          <a:xfrm>
            <a:off x="146200" y="3026975"/>
            <a:ext cx="1482900" cy="1047300"/>
          </a:xfrm>
          <a:prstGeom prst="wedgeRoundRectCallout">
            <a:avLst>
              <a:gd name="adj1" fmla="val -23712"/>
              <a:gd name="adj2" fmla="val 78457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Występuje    </a:t>
            </a:r>
            <a:r>
              <a:rPr lang="en-GB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137</a:t>
            </a: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z 171 możliwych kombinacji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8" name="Google Shape;238;p31"/>
          <p:cNvPicPr preferRelativeResize="0"/>
          <p:nvPr/>
        </p:nvPicPr>
        <p:blipFill rotWithShape="1">
          <a:blip r:embed="rId4">
            <a:alphaModFix/>
          </a:blip>
          <a:srcRect b="66475"/>
          <a:stretch/>
        </p:blipFill>
        <p:spPr>
          <a:xfrm>
            <a:off x="0" y="4501075"/>
            <a:ext cx="898975" cy="6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50000"/>
          </a:xfrm>
          <a:prstGeom prst="rect">
            <a:avLst/>
          </a:prstGeom>
          <a:solidFill>
            <a:srgbClr val="F0795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-GB" sz="2770">
                <a:latin typeface="Century Gothic"/>
                <a:ea typeface="Century Gothic"/>
                <a:cs typeface="Century Gothic"/>
                <a:sym typeface="Century Gothic"/>
              </a:rPr>
              <a:t>Liczy się ilość czy jakość?</a:t>
            </a:r>
            <a:endParaRPr sz="277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" name="Google Shape;244;p32"/>
          <p:cNvSpPr txBox="1">
            <a:spLocks noGrp="1"/>
          </p:cNvSpPr>
          <p:nvPr>
            <p:ph type="body" idx="1"/>
          </p:nvPr>
        </p:nvSpPr>
        <p:spPr>
          <a:xfrm>
            <a:off x="-2037100" y="2264875"/>
            <a:ext cx="8714400" cy="3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200"/>
              <a:t> </a:t>
            </a:r>
            <a:endParaRPr sz="2200"/>
          </a:p>
        </p:txBody>
      </p:sp>
      <p:pic>
        <p:nvPicPr>
          <p:cNvPr id="245" name="Google Shape;245;p32"/>
          <p:cNvPicPr preferRelativeResize="0"/>
          <p:nvPr/>
        </p:nvPicPr>
        <p:blipFill rotWithShape="1">
          <a:blip r:embed="rId3">
            <a:alphaModFix/>
          </a:blip>
          <a:srcRect l="3076" r="12414"/>
          <a:stretch/>
        </p:blipFill>
        <p:spPr>
          <a:xfrm>
            <a:off x="0" y="879183"/>
            <a:ext cx="4572001" cy="411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 rotWithShape="1">
          <a:blip r:embed="rId4">
            <a:alphaModFix/>
          </a:blip>
          <a:srcRect b="12861"/>
          <a:stretch/>
        </p:blipFill>
        <p:spPr>
          <a:xfrm>
            <a:off x="4686775" y="2428664"/>
            <a:ext cx="1908850" cy="264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082376" y="3359699"/>
            <a:ext cx="1611424" cy="163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11560">
            <a:off x="7111795" y="896897"/>
            <a:ext cx="1620081" cy="162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857163" y="812937"/>
            <a:ext cx="1908874" cy="190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00" y="1085286"/>
            <a:ext cx="3816700" cy="329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900" y="888886"/>
            <a:ext cx="4162634" cy="357106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94300"/>
          </a:xfrm>
          <a:prstGeom prst="rect">
            <a:avLst/>
          </a:prstGeom>
          <a:solidFill>
            <a:srgbClr val="F0795F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-GB" sz="2800">
                <a:latin typeface="Century Gothic"/>
                <a:ea typeface="Century Gothic"/>
                <a:cs typeface="Century Gothic"/>
                <a:sym typeface="Century Gothic"/>
              </a:rPr>
              <a:t>Które Pokémony najłatwiej złapać i wytrenować?</a:t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5999925" y="534900"/>
            <a:ext cx="335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Które szybciej awansują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300" y="3674113"/>
            <a:ext cx="464500" cy="4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9900" y="815525"/>
            <a:ext cx="464500" cy="46781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3"/>
          <p:cNvSpPr/>
          <p:nvPr/>
        </p:nvSpPr>
        <p:spPr>
          <a:xfrm>
            <a:off x="787325" y="4501075"/>
            <a:ext cx="4320900" cy="372000"/>
          </a:xfrm>
          <a:prstGeom prst="wedgeRoundRectCallout">
            <a:avLst>
              <a:gd name="adj1" fmla="val -51645"/>
              <a:gd name="adj2" fmla="val 71619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entury Gothic"/>
                <a:ea typeface="Century Gothic"/>
                <a:cs typeface="Century Gothic"/>
                <a:sym typeface="Century Gothic"/>
              </a:rPr>
              <a:t>Im niższy capture_rate tym trudniej złapać </a:t>
            </a: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Pokémona!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1" name="Google Shape;261;p33"/>
          <p:cNvPicPr preferRelativeResize="0"/>
          <p:nvPr/>
        </p:nvPicPr>
        <p:blipFill rotWithShape="1">
          <a:blip r:embed="rId7">
            <a:alphaModFix/>
          </a:blip>
          <a:srcRect b="66475"/>
          <a:stretch/>
        </p:blipFill>
        <p:spPr>
          <a:xfrm>
            <a:off x="0" y="4501075"/>
            <a:ext cx="898975" cy="6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747</Words>
  <Application>Microsoft Macintosh PowerPoint</Application>
  <PresentationFormat>On-screen Show (16:9)</PresentationFormat>
  <Paragraphs>149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Century Gothic</vt:lpstr>
      <vt:lpstr>Calibri</vt:lpstr>
      <vt:lpstr>Arial</vt:lpstr>
      <vt:lpstr>Simple Light</vt:lpstr>
      <vt:lpstr>Motyw pakietu Office</vt:lpstr>
      <vt:lpstr>PowerPoint Presentation</vt:lpstr>
      <vt:lpstr>Czym do licha ciężkiego są Pokémony??? Wariant 2 </vt:lpstr>
      <vt:lpstr>Nasze dane: statystyki 802 Pokémonów</vt:lpstr>
      <vt:lpstr>Interakcje między typami Pokémonów i ich ciosów</vt:lpstr>
      <vt:lpstr>Cel badań</vt:lpstr>
      <vt:lpstr>Typy</vt:lpstr>
      <vt:lpstr>Kombinacje typów</vt:lpstr>
      <vt:lpstr>Liczy się ilość czy jakość?</vt:lpstr>
      <vt:lpstr>Które Pokémony najłatwiej złapać i wytrenować?</vt:lpstr>
      <vt:lpstr>Które Pokémony mają najwyższe Base total i najszybciej atakują?</vt:lpstr>
      <vt:lpstr>Które Pokémony mają najsilniejszy atak?</vt:lpstr>
      <vt:lpstr>Które Pokémony mają najmocniejszą obronę?</vt:lpstr>
      <vt:lpstr>Które typy Pokémonów grupują się razem?</vt:lpstr>
      <vt:lpstr>Które Pokémony są najbardziej zbalansowane?  Które są najbardziej wyspecjalizowane? W1</vt:lpstr>
      <vt:lpstr>Które typy Pokémonów są specjalistami? Które są zbalansowane? </vt:lpstr>
      <vt:lpstr>Jakie są najmniej wrażliwe kombinacje typów</vt:lpstr>
      <vt:lpstr>Najlepsza Drużyna Pokémon?</vt:lpstr>
      <vt:lpstr>Wnioski</vt:lpstr>
      <vt:lpstr>Trenerzy</vt:lpstr>
      <vt:lpstr>Nasza Pokémonowa Ekipa  </vt:lpstr>
      <vt:lpstr>Aneks:  Korelacja między cechami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modified xsi:type="dcterms:W3CDTF">2023-06-03T12:41:08Z</dcterms:modified>
</cp:coreProperties>
</file>